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media/image14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2" r:id="rId1"/>
  </p:sldMasterIdLst>
  <p:notesMasterIdLst>
    <p:notesMasterId r:id="rId15"/>
  </p:notesMasterIdLst>
  <p:handoutMasterIdLst>
    <p:handoutMasterId r:id="rId16"/>
  </p:handoutMasterIdLst>
  <p:sldIdLst>
    <p:sldId id="328" r:id="rId2"/>
    <p:sldId id="329" r:id="rId3"/>
    <p:sldId id="287" r:id="rId4"/>
    <p:sldId id="323" r:id="rId5"/>
    <p:sldId id="322" r:id="rId6"/>
    <p:sldId id="325" r:id="rId7"/>
    <p:sldId id="303" r:id="rId8"/>
    <p:sldId id="318" r:id="rId9"/>
    <p:sldId id="319" r:id="rId10"/>
    <p:sldId id="326" r:id="rId11"/>
    <p:sldId id="327" r:id="rId12"/>
    <p:sldId id="289" r:id="rId13"/>
    <p:sldId id="301" r:id="rId14"/>
  </p:sldIdLst>
  <p:sldSz cx="9144000" cy="6858000" type="screen4x3"/>
  <p:notesSz cx="6797675" cy="9926638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499A3"/>
    <a:srgbClr val="F5EE5B"/>
    <a:srgbClr val="CFC60D"/>
    <a:srgbClr val="F5C576"/>
    <a:srgbClr val="F7C776"/>
    <a:srgbClr val="F9C976"/>
    <a:srgbClr val="FBCB76"/>
    <a:srgbClr val="FF9900"/>
    <a:srgbClr val="FF8447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 mitjà 2 - èmfasi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quarter" idx="1"/>
          </p:nvPr>
        </p:nvSpPr>
        <p:spPr>
          <a:xfrm>
            <a:off x="385083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FE2F-D6D1-4F46-BE70-2451735B5CE3}" type="datetimeFigureOut">
              <a:rPr lang="ca-ES" smtClean="0"/>
              <a:t>18/4/2024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2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50837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739AB-39A6-42F4-B60F-4AD8D698FA8B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32896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capçaler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idx="1"/>
          </p:nvPr>
        </p:nvSpPr>
        <p:spPr>
          <a:xfrm>
            <a:off x="3850837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C1476-DE0C-41BD-ADFF-803A67AE9924}" type="datetimeFigureOut">
              <a:rPr lang="ca-ES" smtClean="0"/>
              <a:t>18/4/2024</a:t>
            </a:fld>
            <a:endParaRPr lang="ca-ES"/>
          </a:p>
        </p:txBody>
      </p:sp>
      <p:sp>
        <p:nvSpPr>
          <p:cNvPr id="4" name="Contenidor d'imatge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Contenidor de not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4"/>
          </p:nvPr>
        </p:nvSpPr>
        <p:spPr>
          <a:xfrm>
            <a:off x="0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837" y="9428009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288E-D7FA-48FC-9186-E217A13D60C1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88596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'imatge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ontenidor de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 dirty="0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10288E-D7FA-48FC-9186-E217A13D60C1}" type="slidenum">
              <a:rPr lang="ca-ES" smtClean="0"/>
              <a:t>1</a:t>
            </a:fld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0008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5E2E5-B319-44DE-8EE9-3CD83E4BBB21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D1109-BD38-4FF9-80A2-5F5595E5B4C5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1D8E5-5BD6-405E-A377-91E277FD46BC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C000B-80F5-44E5-AC7E-54935C97485D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DD855-7BA5-4B84-B176-852BF955BB71}" type="datetime1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1AFCA-6495-41F5-80D6-5B52AECED667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19414-16C7-4999-9C50-693F9B99C94E}" type="datetime1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1771C-832F-4D97-97B5-BCA7B7A0265E}" type="datetime1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11B19-D8A2-484C-8E9F-0AFF009F8EF6}" type="datetime1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6DA4F-D902-4A77-826C-7DE8102BCF69}" type="datetime1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a-ES" smtClean="0"/>
              <a:t>Feu clic a la icona per afegir una imatge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C97DC-7642-4BCF-A677-887BAB439F50}" type="datetime1">
              <a:rPr lang="en-US" smtClean="0"/>
              <a:t>4/18/2024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a-ES" smtClean="0"/>
              <a:t>Feu clic aquí per editar l'estil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ca-ES" smtClean="0"/>
              <a:t>‹#›</a:t>
            </a:fld>
            <a:endParaRPr lang="ca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a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1A9967C-7645-4B3B-BF7B-1749408CC1F5}" type="datetime1">
              <a:rPr lang="en-US" smtClean="0"/>
              <a:t>4/18/2024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xtec.gencat.cat/ca/curriculum/professionals/pfi/" TargetMode="Externa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fi@xtec.ca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rojectes.xtec.cat/pfi/categoria/concurs-perruqueria-i-estetica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457200"/>
            <a:ext cx="7613650" cy="150361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spcBef>
                <a:spcPts val="105"/>
              </a:spcBef>
            </a:pPr>
            <a:endParaRPr lang="ca-ES" sz="48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12700">
              <a:spcBef>
                <a:spcPts val="105"/>
              </a:spcBef>
            </a:pPr>
            <a:endParaRPr lang="ca-ES" sz="48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-79375" y="5486401"/>
            <a:ext cx="9144000" cy="610424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3555365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ca-ES" dirty="0" smtClean="0"/>
              <a:t>                     </a:t>
            </a:r>
            <a:endParaRPr lang="ca-ES" sz="1600" dirty="0" smtClean="0"/>
          </a:p>
          <a:p>
            <a:pPr marL="3555365" indent="0">
              <a:lnSpc>
                <a:spcPct val="100000"/>
              </a:lnSpc>
              <a:spcBef>
                <a:spcPts val="100"/>
              </a:spcBef>
              <a:buNone/>
            </a:pPr>
            <a:r>
              <a:rPr lang="ca-ES" sz="1600" b="1" dirty="0" smtClean="0">
                <a:solidFill>
                  <a:schemeClr val="bg1"/>
                </a:solidFill>
              </a:rPr>
              <a:t>                             Barcelona, 18 d’abril de</a:t>
            </a:r>
            <a:r>
              <a:rPr lang="ca-ES" sz="1600" b="1" spc="-114" dirty="0" smtClean="0">
                <a:solidFill>
                  <a:schemeClr val="bg1"/>
                </a:solidFill>
              </a:rPr>
              <a:t> </a:t>
            </a:r>
            <a:r>
              <a:rPr lang="ca-ES" sz="1600" b="1" dirty="0" smtClean="0">
                <a:solidFill>
                  <a:schemeClr val="bg1"/>
                </a:solidFill>
              </a:rPr>
              <a:t>2024</a:t>
            </a:r>
            <a:endParaRPr lang="ca-ES" sz="1600" b="1" dirty="0">
              <a:solidFill>
                <a:schemeClr val="bg1"/>
              </a:solidFill>
            </a:endParaRP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172" y="219361"/>
            <a:ext cx="514495" cy="511469"/>
          </a:xfrm>
          <a:prstGeom prst="rect">
            <a:avLst/>
          </a:prstGeom>
        </p:spPr>
      </p:pic>
      <p:pic>
        <p:nvPicPr>
          <p:cNvPr id="6" name="Imat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3190"/>
            <a:ext cx="3886200" cy="397640"/>
          </a:xfrm>
          <a:prstGeom prst="rect">
            <a:avLst/>
          </a:prstGeom>
        </p:spPr>
      </p:pic>
      <p:pic>
        <p:nvPicPr>
          <p:cNvPr id="8" name="Imat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227" y="775714"/>
            <a:ext cx="2999545" cy="466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4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620000" cy="1143000"/>
          </a:xfrm>
        </p:spPr>
        <p:txBody>
          <a:bodyPr/>
          <a:lstStyle/>
          <a:p>
            <a:r>
              <a:rPr lang="ca-ES" sz="3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lang="ca-ES" sz="38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06400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ca-E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Horari del concurs</a:t>
            </a:r>
          </a:p>
          <a:p>
            <a:pPr marL="114300" indent="0">
              <a:buNone/>
            </a:pPr>
            <a:r>
              <a:rPr lang="ca-E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Tw Cen MT"/>
              </a:rPr>
              <a:t>Molta puntualitat!</a:t>
            </a:r>
            <a:endParaRPr lang="ca-ES" sz="2400" b="1" dirty="0">
              <a:solidFill>
                <a:srgbClr val="FF0000"/>
              </a:solidFill>
              <a:latin typeface="Calibri" panose="020F0502020204030204" pitchFamily="34" charset="0"/>
              <a:cs typeface="Tw Cen MT"/>
            </a:endParaRPr>
          </a:p>
          <a:p>
            <a:pPr marL="114300" indent="0">
              <a:buNone/>
            </a:pPr>
            <a:endParaRPr lang="ca-ES" sz="2400" b="1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r>
              <a:rPr lang="ca-ES" dirty="0" smtClean="0"/>
              <a:t>09.30 </a:t>
            </a:r>
            <a:r>
              <a:rPr lang="ca-ES" dirty="0"/>
              <a:t>a 09.45h. Recepció</a:t>
            </a:r>
          </a:p>
          <a:p>
            <a:r>
              <a:rPr lang="ca-ES" dirty="0"/>
              <a:t>09.45 a 10.00h. Inauguració del concurs PFI</a:t>
            </a:r>
          </a:p>
          <a:p>
            <a:r>
              <a:rPr lang="ca-ES" dirty="0"/>
              <a:t>10.00 a 10.30h. Esmorzar</a:t>
            </a:r>
          </a:p>
          <a:p>
            <a:r>
              <a:rPr lang="ca-ES" dirty="0"/>
              <a:t>10.30 a 11.00h. Sorteig d’espais i explicació de productes</a:t>
            </a:r>
          </a:p>
          <a:p>
            <a:r>
              <a:rPr lang="ca-ES" dirty="0"/>
              <a:t>11.00 a 14.00h. Proves</a:t>
            </a:r>
          </a:p>
          <a:p>
            <a:r>
              <a:rPr lang="ca-ES" dirty="0"/>
              <a:t>14.00 a 14.30h. Desfilada</a:t>
            </a:r>
          </a:p>
          <a:p>
            <a:r>
              <a:rPr lang="ca-ES" dirty="0"/>
              <a:t>14.30 a 16.00h. Dinar i descans/ Dinar i deliberació del </a:t>
            </a:r>
            <a:r>
              <a:rPr lang="ca-ES" dirty="0" smtClean="0"/>
              <a:t>jurat</a:t>
            </a:r>
          </a:p>
          <a:p>
            <a:pPr marL="114300" indent="0">
              <a:buNone/>
            </a:pPr>
            <a:r>
              <a:rPr lang="ca-ES" dirty="0" smtClean="0"/>
              <a:t>		</a:t>
            </a:r>
            <a:r>
              <a:rPr lang="ca-ES" b="1" dirty="0" smtClean="0"/>
              <a:t>     El dinar el reparteix l’organització!</a:t>
            </a:r>
            <a:endParaRPr lang="ca-ES" b="1" dirty="0"/>
          </a:p>
          <a:p>
            <a:r>
              <a:rPr lang="ca-ES" dirty="0"/>
              <a:t>16.00 a </a:t>
            </a:r>
            <a:r>
              <a:rPr lang="ca-ES" dirty="0" smtClean="0"/>
              <a:t>16.30h</a:t>
            </a:r>
            <a:r>
              <a:rPr lang="ca-ES" dirty="0"/>
              <a:t>. Lliurament de premis i cloenda</a:t>
            </a:r>
          </a:p>
        </p:txBody>
      </p:sp>
    </p:spTree>
    <p:extLst>
      <p:ext uri="{BB962C8B-B14F-4D97-AF65-F5344CB8AC3E}">
        <p14:creationId xmlns:p14="http://schemas.microsoft.com/office/powerpoint/2010/main" val="3102823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lang="ca-ES" sz="38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5105400"/>
          </a:xfrm>
        </p:spPr>
        <p:txBody>
          <a:bodyPr>
            <a:normAutofit fontScale="40000" lnSpcReduction="20000"/>
          </a:bodyPr>
          <a:lstStyle/>
          <a:p>
            <a:pPr marL="114300" indent="0">
              <a:buNone/>
            </a:pPr>
            <a:r>
              <a:rPr lang="ca-ES" sz="3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MOLT IMPORTANT</a:t>
            </a:r>
            <a:endParaRPr lang="ca-ES" sz="38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114300" indent="0">
              <a:buNone/>
            </a:pPr>
            <a:endParaRPr lang="ca-ES" sz="24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114300" indent="0">
              <a:buNone/>
            </a:pPr>
            <a:endParaRPr lang="ca-ES" sz="4500" b="1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355600" marR="5080" indent="-34290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9400" b="1" dirty="0" smtClean="0"/>
              <a:t>Llegiu-vos </a:t>
            </a:r>
          </a:p>
          <a:p>
            <a:pPr marL="355600" marR="5080" indent="-34290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9400" b="1" dirty="0" smtClean="0"/>
          </a:p>
          <a:p>
            <a:pPr marL="12700" marR="5080" indent="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r>
              <a:rPr lang="ca-ES" sz="9400" b="1" dirty="0" smtClean="0"/>
              <a:t>molt atentament les </a:t>
            </a:r>
          </a:p>
          <a:p>
            <a:pPr marL="12700" marR="5080" indent="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endParaRPr lang="ca-ES" sz="9400" b="1" dirty="0"/>
          </a:p>
          <a:p>
            <a:pPr marL="12700" marR="5080" indent="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r>
              <a:rPr lang="ca-ES" sz="9400" b="1" dirty="0" smtClean="0"/>
              <a:t>directrius</a:t>
            </a:r>
            <a:r>
              <a:rPr lang="ca-ES" sz="9400" b="1" dirty="0" smtClean="0"/>
              <a:t>!</a:t>
            </a: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3800" dirty="0" smtClean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3800" dirty="0" smtClean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4500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309880" marR="5080" lvl="1" indent="0"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12700" marR="5080" indent="0"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r>
              <a:rPr lang="ca-ES" dirty="0" smtClean="0"/>
              <a:t> </a:t>
            </a:r>
            <a:endParaRPr lang="ca-ES" dirty="0"/>
          </a:p>
          <a:p>
            <a:pPr marL="114300" indent="0">
              <a:buNone/>
            </a:pPr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703921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11555" y="1196721"/>
            <a:ext cx="7920990" cy="0"/>
          </a:xfrm>
          <a:custGeom>
            <a:avLst/>
            <a:gdLst/>
            <a:ahLst/>
            <a:cxnLst/>
            <a:rect l="l" t="t" r="r" b="b"/>
            <a:pathLst>
              <a:path w="7920990">
                <a:moveTo>
                  <a:pt x="0" y="0"/>
                </a:moveTo>
                <a:lnTo>
                  <a:pt x="7920939" y="0"/>
                </a:lnTo>
              </a:path>
            </a:pathLst>
          </a:custGeom>
          <a:ln w="22225">
            <a:solidFill>
              <a:srgbClr val="EBB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88340" y="414847"/>
            <a:ext cx="69773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a-ES" sz="36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sz="3600" dirty="0"/>
          </a:p>
        </p:txBody>
      </p:sp>
      <p:sp>
        <p:nvSpPr>
          <p:cNvPr id="14" name="object 9"/>
          <p:cNvSpPr/>
          <p:nvPr/>
        </p:nvSpPr>
        <p:spPr>
          <a:xfrm>
            <a:off x="7825581" y="152400"/>
            <a:ext cx="404019" cy="381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983539" y="1285004"/>
            <a:ext cx="6322060" cy="9618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r>
              <a:rPr lang="ca-E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Torn obert de paraules</a:t>
            </a:r>
            <a:endParaRPr lang="ca-ES" sz="28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dirty="0" smtClean="0">
              <a:latin typeface="Calibri" panose="020F0502020204030204" pitchFamily="34" charset="0"/>
              <a:cs typeface="Tw Cen MT"/>
            </a:endParaRPr>
          </a:p>
          <a:p>
            <a:endParaRPr lang="ca-ES" sz="1050" dirty="0" smtClean="0">
              <a:hlinkClick r:id="rId3"/>
            </a:endParaRPr>
          </a:p>
        </p:txBody>
      </p:sp>
      <p:pic>
        <p:nvPicPr>
          <p:cNvPr id="9" name="Imatg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506" y="1356742"/>
            <a:ext cx="496162" cy="481127"/>
          </a:xfrm>
          <a:prstGeom prst="rect">
            <a:avLst/>
          </a:prstGeom>
        </p:spPr>
      </p:pic>
      <p:pic>
        <p:nvPicPr>
          <p:cNvPr id="2" name="Imatg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3220" y="2648786"/>
            <a:ext cx="3647619" cy="18190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096453" y="5029200"/>
            <a:ext cx="2030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r>
              <a:rPr lang="ca-ES" b="1" dirty="0"/>
              <a:t>pfi@xtec.cat</a:t>
            </a:r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013" y="4758032"/>
            <a:ext cx="699174" cy="74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48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2"/>
          <p:cNvSpPr txBox="1"/>
          <p:nvPr/>
        </p:nvSpPr>
        <p:spPr>
          <a:xfrm>
            <a:off x="1524000" y="3124199"/>
            <a:ext cx="5638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200" u="heavy" spc="-5" dirty="0">
                <a:solidFill>
                  <a:srgbClr val="FF0000"/>
                </a:solidFill>
                <a:latin typeface="Arial"/>
                <a:cs typeface="Arial"/>
              </a:rPr>
              <a:t>Gràcies per la vostra</a:t>
            </a:r>
            <a:r>
              <a:rPr sz="3200" u="heavy" spc="3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3200" u="heavy" dirty="0">
                <a:solidFill>
                  <a:srgbClr val="FF0000"/>
                </a:solidFill>
                <a:latin typeface="Arial"/>
                <a:cs typeface="Arial"/>
              </a:rPr>
              <a:t>atenció</a:t>
            </a:r>
            <a:r>
              <a:rPr sz="3200" dirty="0">
                <a:solidFill>
                  <a:srgbClr val="FF0000"/>
                </a:solidFill>
                <a:latin typeface="Arial"/>
                <a:cs typeface="Arial"/>
              </a:rPr>
              <a:t>!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11" name="object 3"/>
          <p:cNvSpPr/>
          <p:nvPr/>
        </p:nvSpPr>
        <p:spPr>
          <a:xfrm>
            <a:off x="611555" y="1196720"/>
            <a:ext cx="7846645" cy="45719"/>
          </a:xfrm>
          <a:custGeom>
            <a:avLst/>
            <a:gdLst/>
            <a:ahLst/>
            <a:cxnLst/>
            <a:rect l="l" t="t" r="r" b="b"/>
            <a:pathLst>
              <a:path w="7920990">
                <a:moveTo>
                  <a:pt x="0" y="0"/>
                </a:moveTo>
                <a:lnTo>
                  <a:pt x="7920939" y="0"/>
                </a:lnTo>
              </a:path>
            </a:pathLst>
          </a:custGeom>
          <a:ln w="22225">
            <a:solidFill>
              <a:srgbClr val="EBB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 txBox="1">
            <a:spLocks noGrp="1"/>
          </p:cNvSpPr>
          <p:nvPr>
            <p:ph idx="1"/>
          </p:nvPr>
        </p:nvSpPr>
        <p:spPr>
          <a:xfrm>
            <a:off x="25" y="5486400"/>
            <a:ext cx="9144050" cy="777136"/>
          </a:xfrm>
          <a:prstGeom prst="rect">
            <a:avLst/>
          </a:prstGeom>
          <a:solidFill>
            <a:schemeClr val="accent1"/>
          </a:solidFill>
        </p:spPr>
        <p:txBody>
          <a:bodyPr vert="horz" wrap="square" lIns="0" tIns="12700" rIns="0" bIns="0" rtlCol="0">
            <a:spAutoFit/>
          </a:bodyPr>
          <a:lstStyle/>
          <a:p>
            <a:pPr marL="3555365" indent="0">
              <a:lnSpc>
                <a:spcPct val="100000"/>
              </a:lnSpc>
              <a:spcBef>
                <a:spcPts val="100"/>
              </a:spcBef>
              <a:buNone/>
            </a:pPr>
            <a:endParaRPr lang="ca-ES" sz="1600" dirty="0" smtClean="0"/>
          </a:p>
          <a:p>
            <a:pPr marL="3555365" indent="0">
              <a:lnSpc>
                <a:spcPct val="100000"/>
              </a:lnSpc>
              <a:spcBef>
                <a:spcPts val="100"/>
              </a:spcBef>
              <a:buNone/>
            </a:pPr>
            <a:endParaRPr lang="ca-ES" sz="1600" dirty="0"/>
          </a:p>
          <a:p>
            <a:pPr marL="3555365" indent="0">
              <a:lnSpc>
                <a:spcPct val="100000"/>
              </a:lnSpc>
              <a:spcBef>
                <a:spcPts val="100"/>
              </a:spcBef>
              <a:buNone/>
            </a:pPr>
            <a:endParaRPr lang="ca-ES" sz="1600" dirty="0" smtClean="0"/>
          </a:p>
        </p:txBody>
      </p:sp>
    </p:spTree>
    <p:extLst>
      <p:ext uri="{BB962C8B-B14F-4D97-AF65-F5344CB8AC3E}">
        <p14:creationId xmlns:p14="http://schemas.microsoft.com/office/powerpoint/2010/main" val="151778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t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133600"/>
            <a:ext cx="7318875" cy="267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32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835" y="564177"/>
            <a:ext cx="622236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a-ES" sz="36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sz="36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533400" y="1219200"/>
            <a:ext cx="7920990" cy="0"/>
          </a:xfrm>
          <a:custGeom>
            <a:avLst/>
            <a:gdLst/>
            <a:ahLst/>
            <a:cxnLst/>
            <a:rect l="l" t="t" r="r" b="b"/>
            <a:pathLst>
              <a:path w="7920990">
                <a:moveTo>
                  <a:pt x="0" y="0"/>
                </a:moveTo>
                <a:lnTo>
                  <a:pt x="7920939" y="0"/>
                </a:lnTo>
              </a:path>
            </a:pathLst>
          </a:custGeom>
          <a:ln w="22225">
            <a:solidFill>
              <a:srgbClr val="EBB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 txBox="1"/>
          <p:nvPr/>
        </p:nvSpPr>
        <p:spPr>
          <a:xfrm>
            <a:off x="711835" y="1752600"/>
            <a:ext cx="7100570" cy="46217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12700" marR="508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 smtClean="0"/>
          </a:p>
          <a:p>
            <a:pPr marL="12700" marR="508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 smtClean="0"/>
          </a:p>
          <a:p>
            <a:pPr marL="12700" marR="508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/>
          </a:p>
          <a:p>
            <a:pPr marL="12700" marR="508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 smtClean="0"/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 smtClean="0"/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 smtClean="0"/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3200" dirty="0"/>
          </a:p>
          <a:p>
            <a:pPr marL="12700" marR="5080" algn="ctr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r>
              <a:rPr lang="ca-ES" sz="3200" dirty="0" smtClean="0"/>
              <a:t>18 participants!</a:t>
            </a: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sz="2550" dirty="0">
              <a:latin typeface="Times New Roman"/>
              <a:cs typeface="Times New Roman"/>
            </a:endParaRPr>
          </a:p>
        </p:txBody>
      </p:sp>
      <p:pic>
        <p:nvPicPr>
          <p:cNvPr id="3" name="Imat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417" y="1330848"/>
            <a:ext cx="5029200" cy="3870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15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835" y="564177"/>
            <a:ext cx="71005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a-ES" sz="36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sz="36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533400" y="1219200"/>
            <a:ext cx="7920990" cy="0"/>
          </a:xfrm>
          <a:custGeom>
            <a:avLst/>
            <a:gdLst/>
            <a:ahLst/>
            <a:cxnLst/>
            <a:rect l="l" t="t" r="r" b="b"/>
            <a:pathLst>
              <a:path w="7920990">
                <a:moveTo>
                  <a:pt x="0" y="0"/>
                </a:moveTo>
                <a:lnTo>
                  <a:pt x="7920939" y="0"/>
                </a:lnTo>
              </a:path>
            </a:pathLst>
          </a:custGeom>
          <a:ln w="22225">
            <a:solidFill>
              <a:srgbClr val="EBB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 txBox="1"/>
          <p:nvPr/>
        </p:nvSpPr>
        <p:spPr>
          <a:xfrm>
            <a:off x="711835" y="1454896"/>
            <a:ext cx="546036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r>
              <a:rPr lang="ca-E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18 finalistes! PASSEM LLISTA!</a:t>
            </a:r>
          </a:p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2800" b="1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</p:txBody>
      </p:sp>
      <p:graphicFrame>
        <p:nvGraphicFramePr>
          <p:cNvPr id="3" name="Tau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58390"/>
              </p:ext>
            </p:extLst>
          </p:nvPr>
        </p:nvGraphicFramePr>
        <p:xfrm>
          <a:off x="452120" y="2133600"/>
          <a:ext cx="7620000" cy="4559538"/>
        </p:xfrm>
        <a:graphic>
          <a:graphicData uri="http://schemas.openxmlformats.org/drawingml/2006/table">
            <a:tbl>
              <a:tblPr/>
              <a:tblGrid>
                <a:gridCol w="3810000">
                  <a:extLst>
                    <a:ext uri="{9D8B030D-6E8A-4147-A177-3AD203B41FA5}">
                      <a16:colId xmlns:a16="http://schemas.microsoft.com/office/drawing/2014/main" val="3864943935"/>
                    </a:ext>
                  </a:extLst>
                </a:gridCol>
                <a:gridCol w="3810000">
                  <a:extLst>
                    <a:ext uri="{9D8B030D-6E8A-4147-A177-3AD203B41FA5}">
                      <a16:colId xmlns:a16="http://schemas.microsoft.com/office/drawing/2014/main" val="448380202"/>
                    </a:ext>
                  </a:extLst>
                </a:gridCol>
              </a:tblGrid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fr-FR" sz="1400" b="1" dirty="0">
                          <a:solidFill>
                            <a:srgbClr val="FF0000"/>
                          </a:solidFill>
                          <a:effectLst/>
                        </a:rPr>
                        <a:t>Cognoms i nom de l’alumne participant </a:t>
                      </a:r>
                      <a:endParaRPr lang="fr-FR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 dirty="0">
                          <a:solidFill>
                            <a:srgbClr val="FF0000"/>
                          </a:solidFill>
                          <a:effectLst/>
                        </a:rPr>
                        <a:t>Nom del centre PFI</a:t>
                      </a:r>
                      <a:endParaRPr lang="ca-ES" sz="140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64283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Sanchez Peris, Lucia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Centre de Formació Colomer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7397906"/>
                  </a:ext>
                </a:extLst>
              </a:tr>
              <a:tr h="211793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Nayara Martínez Ortega 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Les Salines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3601740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Nicole Villegas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fr-FR" sz="1400" b="1">
                          <a:solidFill>
                            <a:srgbClr val="333399"/>
                          </a:solidFill>
                          <a:effectLst/>
                        </a:rPr>
                        <a:t>Institut Mare de Déu de la Mercè</a:t>
                      </a:r>
                      <a:endParaRPr lang="fr-FR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8316940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Tobar , Michell Alexandra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Narcís Monturiol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7886157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Irene, Lara Sola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Enric Borràs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764801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Laura Nicol Aguilar Angel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Vall Hebron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223222"/>
                  </a:ext>
                </a:extLst>
              </a:tr>
              <a:tr h="220618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Sofia Irias Ortiz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Les Salines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19079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Iraitz Martín Bellon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Enric Borràs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787832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Navas, Lluisa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Salvador Seguí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2884755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Reyes López, Sara Dennis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Gaudí de Reus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380325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Carolina Haydee Morales Huari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Salvador Seguí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6292014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Hajar Sinoug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Camps Blancs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8610810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Cabrera López, Janet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Castell dels Templers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90378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Rocío Montferrer Muñoz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nn-NO" sz="1400" b="1">
                          <a:solidFill>
                            <a:srgbClr val="333399"/>
                          </a:solidFill>
                          <a:effectLst/>
                        </a:rPr>
                        <a:t>Institut Ramón Turró i Darder</a:t>
                      </a:r>
                      <a:endParaRPr lang="nn-NO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9360862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Aoun Muhammad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Institut les Vinyes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5660900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Espinola Gamarra, Sara Belen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Parc Estudi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977722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Morazan Matamoros, Bredy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333399"/>
                          </a:solidFill>
                          <a:effectLst/>
                        </a:rPr>
                        <a:t>Parc Estudi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9129342"/>
                  </a:ext>
                </a:extLst>
              </a:tr>
              <a:tr h="242680">
                <a:tc>
                  <a:txBody>
                    <a:bodyPr/>
                    <a:lstStyle/>
                    <a:p>
                      <a:pPr rtl="0"/>
                      <a:r>
                        <a:rPr lang="ca-ES" sz="1400" b="1">
                          <a:solidFill>
                            <a:srgbClr val="222222"/>
                          </a:solidFill>
                          <a:effectLst/>
                        </a:rPr>
                        <a:t>Bellanco Alcalde, Mireia</a:t>
                      </a:r>
                      <a:endParaRPr lang="ca-ES" sz="140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/>
                      <a:r>
                        <a:rPr lang="ca-ES" sz="1400" b="1" dirty="0">
                          <a:solidFill>
                            <a:srgbClr val="333399"/>
                          </a:solidFill>
                          <a:effectLst/>
                        </a:rPr>
                        <a:t>Institut </a:t>
                      </a:r>
                      <a:r>
                        <a:rPr lang="ca-ES" sz="1400" b="1" dirty="0" err="1">
                          <a:solidFill>
                            <a:srgbClr val="333399"/>
                          </a:solidFill>
                          <a:effectLst/>
                        </a:rPr>
                        <a:t>Cal·lípolis</a:t>
                      </a:r>
                      <a:endParaRPr lang="ca-ES" sz="1400" dirty="0">
                        <a:solidFill>
                          <a:srgbClr val="222222"/>
                        </a:solidFill>
                        <a:effectLst/>
                      </a:endParaRP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4537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74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lang="ca-ES" sz="38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ca-E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Dia i lloc del Concurs</a:t>
            </a:r>
            <a:endParaRPr lang="ca-ES" sz="24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114300" indent="0">
              <a:buNone/>
            </a:pPr>
            <a:endParaRPr lang="ca-ES" dirty="0" smtClean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2400" dirty="0"/>
              <a:t>El </a:t>
            </a:r>
            <a:r>
              <a:rPr lang="ca-ES" sz="2400" b="1" dirty="0"/>
              <a:t>dia</a:t>
            </a:r>
            <a:r>
              <a:rPr lang="ca-ES" sz="2400" dirty="0"/>
              <a:t> de les proves i el lliurament de premis serà el </a:t>
            </a:r>
            <a:r>
              <a:rPr lang="ca-ES" sz="2400" b="1" dirty="0" smtClean="0"/>
              <a:t>9 de </a:t>
            </a:r>
            <a:r>
              <a:rPr lang="ca-ES" sz="2400" b="1" dirty="0"/>
              <a:t>maig</a:t>
            </a:r>
            <a:r>
              <a:rPr lang="ca-ES" sz="2400" dirty="0"/>
              <a:t>. </a:t>
            </a: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2400" dirty="0" smtClean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2400" dirty="0"/>
          </a:p>
          <a:p>
            <a:pPr marL="355600" marR="5080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2400" b="1" dirty="0"/>
              <a:t>Lloc</a:t>
            </a:r>
            <a:r>
              <a:rPr lang="ca-ES" sz="2400" dirty="0"/>
              <a:t>: </a:t>
            </a:r>
            <a:r>
              <a:rPr lang="ca-ES" sz="2400" dirty="0" err="1"/>
              <a:t>L´Oréal</a:t>
            </a:r>
            <a:r>
              <a:rPr lang="ca-ES" sz="2400" dirty="0"/>
              <a:t> LAB, </a:t>
            </a:r>
            <a:r>
              <a:rPr lang="ca-ES" sz="2400" dirty="0" err="1"/>
              <a:t>Utopicus</a:t>
            </a:r>
            <a:r>
              <a:rPr lang="ca-ES" sz="2400" dirty="0"/>
              <a:t> Torre </a:t>
            </a:r>
            <a:r>
              <a:rPr lang="ca-ES" sz="2400" dirty="0" err="1"/>
              <a:t>Marenostrum</a:t>
            </a:r>
            <a:r>
              <a:rPr lang="ca-ES" sz="2400" dirty="0"/>
              <a:t>, a la Plaça del gas 1, edifici B 08003 Barcelona. </a:t>
            </a:r>
          </a:p>
          <a:p>
            <a:pPr marL="114300" indent="0">
              <a:buNone/>
            </a:pPr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3904052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z="3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lang="ca-ES" sz="38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295400"/>
            <a:ext cx="7772400" cy="5410200"/>
          </a:xfrm>
        </p:spPr>
        <p:txBody>
          <a:bodyPr>
            <a:normAutofit fontScale="62500" lnSpcReduction="20000"/>
          </a:bodyPr>
          <a:lstStyle/>
          <a:p>
            <a:pPr marL="114300" indent="0">
              <a:buNone/>
            </a:pPr>
            <a:r>
              <a:rPr lang="ca-ES" sz="3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Materials</a:t>
            </a:r>
            <a:endParaRPr lang="ca-ES" sz="38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114300" indent="0">
              <a:buNone/>
            </a:pPr>
            <a:endParaRPr lang="ca-ES" sz="24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114300" indent="0">
              <a:buNone/>
            </a:pPr>
            <a:endParaRPr lang="ca-ES" sz="4500" b="1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3800" dirty="0"/>
              <a:t>Entre el </a:t>
            </a:r>
            <a:r>
              <a:rPr lang="ca-ES" sz="3800" dirty="0" smtClean="0"/>
              <a:t>19 i el 23 d’abril rebreu:</a:t>
            </a: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3800" dirty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3800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3800" dirty="0"/>
              <a:t>Cosmètics de Comercial Brumen de la </a:t>
            </a:r>
            <a:r>
              <a:rPr lang="ca-ES" sz="3800" dirty="0" smtClean="0"/>
              <a:t>marca Elixir i </a:t>
            </a:r>
            <a:r>
              <a:rPr lang="ca-ES" sz="3800" dirty="0" err="1" smtClean="0"/>
              <a:t>Abidis</a:t>
            </a:r>
            <a:endParaRPr lang="ca-ES" sz="3800" dirty="0" smtClean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3800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3800" dirty="0" smtClean="0"/>
              <a:t>Qui no el rebi que ens enviï urgentment correu a pfi@xtec.cat</a:t>
            </a:r>
            <a:endParaRPr lang="ca-ES" sz="3800" dirty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sz="4500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309880" marR="5080" lvl="1" indent="0"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65278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12700" marR="5080" indent="0">
              <a:spcBef>
                <a:spcPts val="5"/>
              </a:spcBef>
              <a:buClr>
                <a:srgbClr val="C00000"/>
              </a:buClr>
              <a:buNone/>
              <a:tabLst>
                <a:tab pos="354965" algn="l"/>
                <a:tab pos="355600" algn="l"/>
              </a:tabLst>
            </a:pPr>
            <a:r>
              <a:rPr lang="ca-ES" dirty="0" smtClean="0"/>
              <a:t> </a:t>
            </a:r>
            <a:endParaRPr lang="ca-ES" dirty="0"/>
          </a:p>
          <a:p>
            <a:pPr marL="114300" indent="0">
              <a:buNone/>
            </a:pPr>
            <a:endParaRPr lang="ca-ES" dirty="0"/>
          </a:p>
          <a:p>
            <a:endParaRPr lang="ca-ES" dirty="0" smtClean="0"/>
          </a:p>
          <a:p>
            <a:endParaRPr lang="ca-ES" dirty="0"/>
          </a:p>
        </p:txBody>
      </p:sp>
      <p:pic>
        <p:nvPicPr>
          <p:cNvPr id="5" name="Imat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641691"/>
            <a:ext cx="3581400" cy="201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797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1835" y="564177"/>
            <a:ext cx="710057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ca-ES" sz="36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sz="36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Tw Cen MT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533400" y="1219200"/>
            <a:ext cx="7920990" cy="0"/>
          </a:xfrm>
          <a:custGeom>
            <a:avLst/>
            <a:gdLst/>
            <a:ahLst/>
            <a:cxnLst/>
            <a:rect l="l" t="t" r="r" b="b"/>
            <a:pathLst>
              <a:path w="7920990">
                <a:moveTo>
                  <a:pt x="0" y="0"/>
                </a:moveTo>
                <a:lnTo>
                  <a:pt x="7920939" y="0"/>
                </a:lnTo>
              </a:path>
            </a:pathLst>
          </a:custGeom>
          <a:ln w="22225">
            <a:solidFill>
              <a:srgbClr val="EBB39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 txBox="1"/>
          <p:nvPr/>
        </p:nvSpPr>
        <p:spPr>
          <a:xfrm>
            <a:off x="711834" y="1454897"/>
            <a:ext cx="7441565" cy="65146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r>
              <a:rPr lang="ca-ES" sz="2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Premis</a:t>
            </a:r>
          </a:p>
          <a:p>
            <a:pPr marL="469900" marR="5080" lvl="1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2550" dirty="0" smtClean="0">
              <a:latin typeface="Times New Roman"/>
              <a:cs typeface="Times New Roman"/>
            </a:endParaRPr>
          </a:p>
          <a:p>
            <a:pPr marL="355600" marR="5080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ü"/>
              <a:tabLst>
                <a:tab pos="354965" algn="l"/>
                <a:tab pos="355600" algn="l"/>
              </a:tabLst>
            </a:pPr>
            <a:r>
              <a:rPr lang="ca-ES" sz="2400" dirty="0"/>
              <a:t>Tots els participants rebran un certificat de </a:t>
            </a:r>
            <a:r>
              <a:rPr lang="ca-ES" sz="2400" dirty="0" smtClean="0"/>
              <a:t>participació. </a:t>
            </a:r>
            <a:r>
              <a:rPr lang="ca-ES" sz="2400" dirty="0"/>
              <a:t>A més, rebran el lot de productes de cosmètica i perruqueria </a:t>
            </a:r>
            <a:r>
              <a:rPr lang="ca-ES" sz="2400" dirty="0" smtClean="0"/>
              <a:t>professional. </a:t>
            </a:r>
            <a:r>
              <a:rPr lang="ca-ES" sz="2400" b="1" dirty="0" smtClean="0"/>
              <a:t>Reviseu noms del Nodes PFI i envieu-nos correu sinó són correctes!</a:t>
            </a:r>
            <a:endParaRPr lang="ca-ES" sz="2400" b="1" dirty="0"/>
          </a:p>
          <a:p>
            <a:pPr marL="12700" marR="508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sz="2550" dirty="0">
              <a:latin typeface="Times New Roman"/>
              <a:cs typeface="Times New Roman"/>
            </a:endParaRPr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2400" dirty="0" smtClean="0"/>
              <a:t>Els tres primers classificats: </a:t>
            </a:r>
          </a:p>
          <a:p>
            <a:pPr marL="81280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r>
              <a:rPr lang="ca-ES" sz="2400" dirty="0" smtClean="0"/>
              <a:t>Pinzells professionals, planxa allisat i </a:t>
            </a:r>
            <a:r>
              <a:rPr lang="ca-ES" sz="2400" dirty="0"/>
              <a:t>f</a:t>
            </a:r>
            <a:r>
              <a:rPr lang="ca-ES" sz="2400" dirty="0" smtClean="0"/>
              <a:t>ormació </a:t>
            </a:r>
            <a:r>
              <a:rPr lang="ca-ES" sz="2400" dirty="0" err="1" smtClean="0"/>
              <a:t>L’Oréal</a:t>
            </a:r>
            <a:r>
              <a:rPr lang="ca-ES" sz="2400" dirty="0" smtClean="0"/>
              <a:t> d’últimes tendències per l’alumne i professora de la part professional. </a:t>
            </a:r>
            <a:r>
              <a:rPr lang="ca-ES" sz="2400" b="1" dirty="0" smtClean="0">
                <a:solidFill>
                  <a:srgbClr val="FF0000"/>
                </a:solidFill>
              </a:rPr>
              <a:t>Possible data 30 de maig, pendent confirmar.</a:t>
            </a:r>
            <a:r>
              <a:rPr lang="ca-ES" sz="2400" dirty="0" smtClean="0"/>
              <a:t> </a:t>
            </a:r>
            <a:r>
              <a:rPr lang="ca-ES" sz="2400" b="1" dirty="0" smtClean="0"/>
              <a:t>Serà a Barcelona!</a:t>
            </a:r>
          </a:p>
          <a:p>
            <a:pPr marL="12700" marR="5080">
              <a:spcBef>
                <a:spcPts val="5"/>
              </a:spcBef>
              <a:buClr>
                <a:srgbClr val="C00000"/>
              </a:buClr>
              <a:tabLst>
                <a:tab pos="354965" algn="l"/>
                <a:tab pos="355600" algn="l"/>
              </a:tabLst>
            </a:pPr>
            <a:endParaRPr lang="ca-ES" dirty="0" smtClean="0"/>
          </a:p>
          <a:p>
            <a:pPr marL="355600" marR="5080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812800" marR="5080" lvl="1" indent="-342900"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lang="ca-ES" dirty="0"/>
          </a:p>
          <a:p>
            <a:pPr marL="355600" marR="5080" indent="-342900">
              <a:lnSpc>
                <a:spcPct val="100000"/>
              </a:lnSpc>
              <a:spcBef>
                <a:spcPts val="5"/>
              </a:spcBef>
              <a:buClr>
                <a:srgbClr val="C00000"/>
              </a:buClr>
              <a:buFont typeface="Wingdings" panose="05000000000000000000" pitchFamily="2" charset="2"/>
              <a:buChar char=""/>
              <a:tabLst>
                <a:tab pos="354965" algn="l"/>
                <a:tab pos="355600" algn="l"/>
              </a:tabLst>
            </a:pPr>
            <a:endParaRPr sz="255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8087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7620000" cy="1143000"/>
          </a:xfrm>
        </p:spPr>
        <p:txBody>
          <a:bodyPr/>
          <a:lstStyle/>
          <a:p>
            <a:r>
              <a:rPr lang="ca-ES" sz="3800" b="1" dirty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Concurs PFI: Perruqueria i estètica </a:t>
            </a:r>
            <a:endParaRPr lang="ca-ES" sz="3800" dirty="0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064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ca-ES" sz="24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Tw Cen MT"/>
              </a:rPr>
              <a:t>Premi de difusió: premi valorat en 150 euros </a:t>
            </a:r>
            <a:endParaRPr lang="ca-ES" sz="2400" b="1" dirty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  <a:p>
            <a:r>
              <a:rPr lang="ca-ES" dirty="0" smtClean="0"/>
              <a:t>Llegiu les bases penjades al web Nodes PFI</a:t>
            </a:r>
          </a:p>
          <a:p>
            <a:r>
              <a:rPr lang="ca-ES" dirty="0" smtClean="0"/>
              <a:t>Fer el màxim d’accions de difusió del concurs, des del dilluns 22 d’abril, </a:t>
            </a:r>
            <a:r>
              <a:rPr lang="ca-ES" dirty="0"/>
              <a:t>fins e</a:t>
            </a:r>
            <a:r>
              <a:rPr lang="ca-ES" dirty="0" smtClean="0"/>
              <a:t>l dimarts 7 de maig, </a:t>
            </a:r>
            <a:r>
              <a:rPr lang="ca-ES" dirty="0"/>
              <a:t>a les 10h</a:t>
            </a:r>
            <a:r>
              <a:rPr lang="ca-ES" dirty="0" smtClean="0"/>
              <a:t>.</a:t>
            </a:r>
          </a:p>
          <a:p>
            <a:r>
              <a:rPr lang="ca-ES" dirty="0" smtClean="0"/>
              <a:t>Enviar el recull de les accions a </a:t>
            </a:r>
            <a:r>
              <a:rPr lang="ca-ES" dirty="0" err="1" smtClean="0"/>
              <a:t>l’email</a:t>
            </a:r>
            <a:r>
              <a:rPr lang="ca-ES" dirty="0" smtClean="0"/>
              <a:t>: </a:t>
            </a:r>
            <a:r>
              <a:rPr lang="ca-ES" dirty="0" smtClean="0">
                <a:hlinkClick r:id="rId2"/>
              </a:rPr>
              <a:t>pfi@xtec.cat</a:t>
            </a:r>
            <a:r>
              <a:rPr lang="ca-ES" dirty="0" smtClean="0"/>
              <a:t>, </a:t>
            </a:r>
            <a:r>
              <a:rPr lang="ca-ES" dirty="0" smtClean="0">
                <a:solidFill>
                  <a:srgbClr val="FF0000"/>
                </a:solidFill>
              </a:rPr>
              <a:t>data màxima dimarts 7 de </a:t>
            </a:r>
            <a:r>
              <a:rPr lang="ca-ES" dirty="0">
                <a:solidFill>
                  <a:srgbClr val="FF0000"/>
                </a:solidFill>
              </a:rPr>
              <a:t>maig, a les </a:t>
            </a:r>
            <a:r>
              <a:rPr lang="ca-ES" dirty="0" smtClean="0">
                <a:solidFill>
                  <a:srgbClr val="FF0000"/>
                </a:solidFill>
              </a:rPr>
              <a:t>10h</a:t>
            </a:r>
            <a:r>
              <a:rPr lang="ca-ES" dirty="0" smtClean="0">
                <a:solidFill>
                  <a:srgbClr val="FF0000"/>
                </a:solidFill>
              </a:rPr>
              <a:t>.</a:t>
            </a:r>
          </a:p>
          <a:p>
            <a:endParaRPr lang="ca-ES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ca-ES" dirty="0" smtClean="0"/>
              <a:t>El centre que faci més accions de difusió s’emportarà un </a:t>
            </a:r>
            <a:r>
              <a:rPr lang="ca-ES" dirty="0"/>
              <a:t>premi </a:t>
            </a:r>
            <a:r>
              <a:rPr lang="ca-ES" dirty="0" smtClean="0"/>
              <a:t>valorat </a:t>
            </a:r>
            <a:r>
              <a:rPr lang="ca-ES" dirty="0"/>
              <a:t>en 150 </a:t>
            </a:r>
            <a:r>
              <a:rPr lang="ca-ES" dirty="0" smtClean="0"/>
              <a:t>euros. </a:t>
            </a:r>
            <a:endParaRPr lang="ca-ES" dirty="0"/>
          </a:p>
          <a:p>
            <a:endParaRPr lang="ca-ES" dirty="0"/>
          </a:p>
          <a:p>
            <a:pPr marL="114300" indent="0">
              <a:buNone/>
            </a:pPr>
            <a:endParaRPr lang="ca-ES" dirty="0"/>
          </a:p>
        </p:txBody>
      </p:sp>
    </p:spTree>
    <p:extLst>
      <p:ext uri="{BB962C8B-B14F-4D97-AF65-F5344CB8AC3E}">
        <p14:creationId xmlns:p14="http://schemas.microsoft.com/office/powerpoint/2010/main" val="426589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3636085" y="381000"/>
            <a:ext cx="2133600" cy="1143000"/>
          </a:xfrm>
        </p:spPr>
        <p:txBody>
          <a:bodyPr/>
          <a:lstStyle/>
          <a:p>
            <a:r>
              <a:rPr lang="ca-ES" sz="4800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</a:rPr>
              <a:t>Xarxes</a:t>
            </a:r>
            <a:endParaRPr lang="ca-ES" dirty="0"/>
          </a:p>
        </p:txBody>
      </p:sp>
      <p:pic>
        <p:nvPicPr>
          <p:cNvPr id="1028" name="Picture 4" descr="https://lh6.googleusercontent.com/ULi9jW_9a4UyGQeQuHOllj577mH7RAvSISchyWrgPHQzDoLqpIGF8zb-w2Li__EQxqE8BKExHopooQYAURGtQsroUgWd7HOxWkkommmB5YVMRhoTVG15XSOMy608lsj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39" y="4676442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ol 1"/>
          <p:cNvSpPr txBox="1">
            <a:spLocks/>
          </p:cNvSpPr>
          <p:nvPr/>
        </p:nvSpPr>
        <p:spPr>
          <a:xfrm>
            <a:off x="1318231" y="2038682"/>
            <a:ext cx="2590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a-ES" sz="3000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Calibri" panose="020F0502020204030204" pitchFamily="34" charset="0"/>
                <a:hlinkClick r:id="rId3"/>
              </a:rPr>
              <a:t>Nodes PFI</a:t>
            </a:r>
            <a:endParaRPr lang="ca-ES" sz="3000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  <a:p>
            <a:endParaRPr lang="ca-ES" sz="3000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Títol 1"/>
          <p:cNvSpPr txBox="1">
            <a:spLocks/>
          </p:cNvSpPr>
          <p:nvPr/>
        </p:nvSpPr>
        <p:spPr>
          <a:xfrm>
            <a:off x="4419600" y="4562142"/>
            <a:ext cx="152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a-E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@</a:t>
            </a:r>
            <a:r>
              <a:rPr lang="ca-ES" sz="22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pfi_edu</a:t>
            </a:r>
            <a:endParaRPr lang="ca-ES" sz="2200" dirty="0">
              <a:solidFill>
                <a:schemeClr val="tx1"/>
              </a:solidFill>
            </a:endParaRPr>
          </a:p>
        </p:txBody>
      </p:sp>
      <p:sp>
        <p:nvSpPr>
          <p:cNvPr id="11" name="Títol 1"/>
          <p:cNvSpPr txBox="1">
            <a:spLocks/>
          </p:cNvSpPr>
          <p:nvPr/>
        </p:nvSpPr>
        <p:spPr>
          <a:xfrm>
            <a:off x="2683136" y="3357562"/>
            <a:ext cx="2273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a-ES" sz="2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pfi@xtec.cat</a:t>
            </a:r>
          </a:p>
          <a:p>
            <a:endParaRPr lang="ca-ES" sz="3000" dirty="0" smtClean="0">
              <a:solidFill>
                <a:schemeClr val="tx2">
                  <a:lumMod val="50000"/>
                  <a:lumOff val="50000"/>
                </a:schemeClr>
              </a:solidFill>
              <a:latin typeface="Calibri" panose="020F0502020204030204" pitchFamily="34" charset="0"/>
            </a:endParaRPr>
          </a:p>
        </p:txBody>
      </p:sp>
      <p:pic>
        <p:nvPicPr>
          <p:cNvPr id="7" name="Imat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3351778"/>
            <a:ext cx="1309687" cy="871537"/>
          </a:xfrm>
          <a:prstGeom prst="rect">
            <a:avLst/>
          </a:prstGeom>
        </p:spPr>
      </p:pic>
      <p:pic>
        <p:nvPicPr>
          <p:cNvPr id="12" name="Imatg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3993" y="4704080"/>
            <a:ext cx="800100" cy="791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02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ència">
  <a:themeElements>
    <a:clrScheme name="Sostre de palla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Office clà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è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4250</TotalTime>
  <Words>536</Words>
  <Application>Microsoft Office PowerPoint</Application>
  <PresentationFormat>Presentació en pantalla (4:3)</PresentationFormat>
  <Paragraphs>140</Paragraphs>
  <Slides>13</Slides>
  <Notes>1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5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Tw Cen MT</vt:lpstr>
      <vt:lpstr>Wingdings</vt:lpstr>
      <vt:lpstr>Adjacència</vt:lpstr>
      <vt:lpstr>Presentació del PowerPoint</vt:lpstr>
      <vt:lpstr>Presentació del PowerPoint</vt:lpstr>
      <vt:lpstr>Concurs PFI: Perruqueria i estètica </vt:lpstr>
      <vt:lpstr>Concurs PFI: Perruqueria i estètica </vt:lpstr>
      <vt:lpstr>Concurs PFI: Perruqueria i estètica </vt:lpstr>
      <vt:lpstr>Concurs PFI: Perruqueria i estètica </vt:lpstr>
      <vt:lpstr>Concurs PFI: Perruqueria i estètica </vt:lpstr>
      <vt:lpstr>Concurs PFI: Perruqueria i estètica </vt:lpstr>
      <vt:lpstr>Xarxes</vt:lpstr>
      <vt:lpstr>Concurs PFI: Perruqueria i estètica </vt:lpstr>
      <vt:lpstr>Concurs PFI: Perruqueria i estètica </vt:lpstr>
      <vt:lpstr>Concurs PFI: Perruqueria i estètica </vt:lpstr>
      <vt:lpstr>Presentació del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Villaescusa Hernández, Sonia</dc:creator>
  <cp:lastModifiedBy>Alcaraz Fernández, Carolina</cp:lastModifiedBy>
  <cp:revision>203</cp:revision>
  <cp:lastPrinted>2019-11-20T10:57:12Z</cp:lastPrinted>
  <dcterms:created xsi:type="dcterms:W3CDTF">2018-10-26T09:57:18Z</dcterms:created>
  <dcterms:modified xsi:type="dcterms:W3CDTF">2024-04-18T10:03:53Z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2018-07-02T00:00:00Z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2018-10-26T00:00:00Z</vt:filetime>
  </property>
</Properties>
</file>