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Inter Light"/>
      <p:regular r:id="rId25"/>
      <p:bold r:id="rId26"/>
    </p:embeddedFont>
    <p:embeddedFont>
      <p:font typeface="Inter"/>
      <p:regular r:id="rId27"/>
      <p:bold r:id="rId28"/>
    </p:embeddedFont>
    <p:embeddedFont>
      <p:font typeface="Inter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1" roundtripDataSignature="AMtx7mj0PlGqBEKQpCrGEdb+ixrbNNp9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Light-bold.fntdata"/><Relationship Id="rId25" Type="http://schemas.openxmlformats.org/officeDocument/2006/relationships/font" Target="fonts/InterLight-regular.fntdata"/><Relationship Id="rId28" Type="http://schemas.openxmlformats.org/officeDocument/2006/relationships/font" Target="fonts/Inter-bold.fntdata"/><Relationship Id="rId27" Type="http://schemas.openxmlformats.org/officeDocument/2006/relationships/font" Target="fonts/In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Medium-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InterMedium-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a"/>
              <a:t>Portada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5ce279fb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55ce279fb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2 min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5ce279fb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255ce279fbd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15 min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5ce279fb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55ce279fbd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t>2 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5ce279fb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55ce279fbd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15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2 min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10 min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7251764d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57251764d8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10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7251764d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57251764d8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ca">
                <a:solidFill>
                  <a:schemeClr val="dk1"/>
                </a:solidFill>
              </a:rPr>
              <a:t>7  min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ca">
                <a:solidFill>
                  <a:schemeClr val="dk1"/>
                </a:solidFill>
              </a:rPr>
              <a:t>7  min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a"/>
              <a:t>Contraportada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a"/>
              <a:t>Índex + Espai per text / Infografia / Imatge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5ce279fb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55ce279fbd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a"/>
              <a:t>10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7251764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7251764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7251764d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7251764d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a"/>
              <a:t>5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600"/>
              </a:spcAft>
              <a:buClr>
                <a:schemeClr val="dk1"/>
              </a:buClr>
              <a:buSzPts val="1100"/>
              <a:buFont typeface="Arial"/>
              <a:buNone/>
            </a:pPr>
            <a:r>
              <a:rPr lang="ca">
                <a:solidFill>
                  <a:schemeClr val="dk1"/>
                </a:solidFill>
                <a:latin typeface="Verdana"/>
                <a:ea typeface="Verdana"/>
                <a:cs typeface="Verdana"/>
                <a:sym typeface="Verdana"/>
              </a:rPr>
              <a:t>5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2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5ce279fb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55ce279f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a">
                <a:solidFill>
                  <a:schemeClr val="dk1"/>
                </a:solidFill>
              </a:rPr>
              <a:t>15 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type="title">
  <p:cSld name="TITLE">
    <p:bg>
      <p:bgPr>
        <a:solidFill>
          <a:srgbClr val="7ADBA6"/>
        </a:solidFill>
      </p:bgPr>
    </p:bg>
    <p:spTree>
      <p:nvGrpSpPr>
        <p:cNvPr id="9" name="Shape 9"/>
        <p:cNvGrpSpPr/>
        <p:nvPr/>
      </p:nvGrpSpPr>
      <p:grpSpPr>
        <a:xfrm>
          <a:off x="0" y="0"/>
          <a:ext cx="0" cy="0"/>
          <a:chOff x="0" y="0"/>
          <a:chExt cx="0" cy="0"/>
        </a:xfrm>
      </p:grpSpPr>
      <p:sp>
        <p:nvSpPr>
          <p:cNvPr id="10" name="Google Shape;10;p20"/>
          <p:cNvSpPr/>
          <p:nvPr/>
        </p:nvSpPr>
        <p:spPr>
          <a:xfrm>
            <a:off x="4572000" y="3846575"/>
            <a:ext cx="4572000" cy="1296900"/>
          </a:xfrm>
          <a:prstGeom prst="rect">
            <a:avLst/>
          </a:prstGeom>
          <a:solidFill>
            <a:srgbClr val="EAE6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2">
            <a:alphaModFix/>
          </a:blip>
          <a:srcRect b="590" l="0" r="0" t="592"/>
          <a:stretch/>
        </p:blipFill>
        <p:spPr>
          <a:xfrm>
            <a:off x="4572002" y="3846469"/>
            <a:ext cx="4572001" cy="1297099"/>
          </a:xfrm>
          <a:prstGeom prst="rect">
            <a:avLst/>
          </a:prstGeom>
          <a:noFill/>
          <a:ln>
            <a:noFill/>
          </a:ln>
        </p:spPr>
      </p:pic>
      <p:sp>
        <p:nvSpPr>
          <p:cNvPr id="12" name="Google Shape;12;p20"/>
          <p:cNvSpPr/>
          <p:nvPr/>
        </p:nvSpPr>
        <p:spPr>
          <a:xfrm>
            <a:off x="0" y="0"/>
            <a:ext cx="9144000" cy="3846600"/>
          </a:xfrm>
          <a:prstGeom prst="rect">
            <a:avLst/>
          </a:prstGeom>
          <a:solidFill>
            <a:srgbClr val="C6A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20"/>
          <p:cNvPicPr preferRelativeResize="0"/>
          <p:nvPr/>
        </p:nvPicPr>
        <p:blipFill rotWithShape="1">
          <a:blip r:embed="rId3">
            <a:alphaModFix/>
          </a:blip>
          <a:srcRect b="68" l="0" r="0" t="59"/>
          <a:stretch/>
        </p:blipFill>
        <p:spPr>
          <a:xfrm>
            <a:off x="188765" y="139940"/>
            <a:ext cx="8820398" cy="37120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Invertida">
  <p:cSld name="TITLE_AND_BODY_1_1_1">
    <p:bg>
      <p:bgPr>
        <a:solidFill>
          <a:schemeClr val="dk1"/>
        </a:solidFill>
      </p:bgPr>
    </p:bg>
    <p:spTree>
      <p:nvGrpSpPr>
        <p:cNvPr id="53" name="Shape 53"/>
        <p:cNvGrpSpPr/>
        <p:nvPr/>
      </p:nvGrpSpPr>
      <p:grpSpPr>
        <a:xfrm>
          <a:off x="0" y="0"/>
          <a:ext cx="0" cy="0"/>
          <a:chOff x="0" y="0"/>
          <a:chExt cx="0" cy="0"/>
        </a:xfrm>
      </p:grpSpPr>
      <p:sp>
        <p:nvSpPr>
          <p:cNvPr id="54" name="Google Shape;5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pic>
        <p:nvPicPr>
          <p:cNvPr id="55" name="Google Shape;55;p29"/>
          <p:cNvPicPr preferRelativeResize="0"/>
          <p:nvPr/>
        </p:nvPicPr>
        <p:blipFill rotWithShape="1">
          <a:blip r:embed="rId2">
            <a:alphaModFix/>
          </a:blip>
          <a:srcRect b="79" l="0" r="0" t="79"/>
          <a:stretch/>
        </p:blipFill>
        <p:spPr>
          <a:xfrm>
            <a:off x="5434492" y="-2"/>
            <a:ext cx="3709358" cy="12604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Color 1">
  <p:cSld name="TITLE_AND_BODY_1_1_1_1">
    <p:bg>
      <p:bgPr>
        <a:solidFill>
          <a:srgbClr val="7ADBA6"/>
        </a:solidFill>
      </p:bgPr>
    </p:bg>
    <p:spTree>
      <p:nvGrpSpPr>
        <p:cNvPr id="56" name="Shape 56"/>
        <p:cNvGrpSpPr/>
        <p:nvPr/>
      </p:nvGrpSpPr>
      <p:grpSpPr>
        <a:xfrm>
          <a:off x="0" y="0"/>
          <a:ext cx="0" cy="0"/>
          <a:chOff x="0" y="0"/>
          <a:chExt cx="0" cy="0"/>
        </a:xfrm>
      </p:grpSpPr>
      <p:sp>
        <p:nvSpPr>
          <p:cNvPr id="57" name="Google Shape;5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pic>
        <p:nvPicPr>
          <p:cNvPr id="58" name="Google Shape;58;p30"/>
          <p:cNvPicPr preferRelativeResize="0"/>
          <p:nvPr/>
        </p:nvPicPr>
        <p:blipFill rotWithShape="1">
          <a:blip r:embed="rId2">
            <a:alphaModFix/>
          </a:blip>
          <a:srcRect b="27" l="0" r="0" t="29"/>
          <a:stretch/>
        </p:blipFill>
        <p:spPr>
          <a:xfrm>
            <a:off x="5434492" y="-2"/>
            <a:ext cx="3709358" cy="12598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Color 2">
  <p:cSld name="TITLE_AND_BODY_1_1_1_1_1">
    <p:bg>
      <p:bgPr>
        <a:solidFill>
          <a:srgbClr val="C6ADF0"/>
        </a:solidFill>
      </p:bgPr>
    </p:bg>
    <p:spTree>
      <p:nvGrpSpPr>
        <p:cNvPr id="59" name="Shape 59"/>
        <p:cNvGrpSpPr/>
        <p:nvPr/>
      </p:nvGrpSpPr>
      <p:grpSpPr>
        <a:xfrm>
          <a:off x="0" y="0"/>
          <a:ext cx="0" cy="0"/>
          <a:chOff x="0" y="0"/>
          <a:chExt cx="0" cy="0"/>
        </a:xfrm>
      </p:grpSpPr>
      <p:sp>
        <p:nvSpPr>
          <p:cNvPr id="60" name="Google Shape;6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pic>
        <p:nvPicPr>
          <p:cNvPr id="61" name="Google Shape;61;p31"/>
          <p:cNvPicPr preferRelativeResize="0"/>
          <p:nvPr/>
        </p:nvPicPr>
        <p:blipFill rotWithShape="1">
          <a:blip r:embed="rId2">
            <a:alphaModFix/>
          </a:blip>
          <a:srcRect b="107" l="0" r="0" t="99"/>
          <a:stretch/>
        </p:blipFill>
        <p:spPr>
          <a:xfrm>
            <a:off x="5434492" y="-2"/>
            <a:ext cx="3709358" cy="12597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C6ADF0"/>
        </a:solidFill>
      </p:bgPr>
    </p:bg>
    <p:spTree>
      <p:nvGrpSpPr>
        <p:cNvPr id="14" name="Shape 14"/>
        <p:cNvGrpSpPr/>
        <p:nvPr/>
      </p:nvGrpSpPr>
      <p:grpSpPr>
        <a:xfrm>
          <a:off x="0" y="0"/>
          <a:ext cx="0" cy="0"/>
          <a:chOff x="0" y="0"/>
          <a:chExt cx="0" cy="0"/>
        </a:xfrm>
      </p:grpSpPr>
      <p:sp>
        <p:nvSpPr>
          <p:cNvPr id="15" name="Google Shape;15;p21"/>
          <p:cNvSpPr/>
          <p:nvPr/>
        </p:nvSpPr>
        <p:spPr>
          <a:xfrm>
            <a:off x="0" y="-175"/>
            <a:ext cx="4572000" cy="5143500"/>
          </a:xfrm>
          <a:prstGeom prst="rect">
            <a:avLst/>
          </a:prstGeom>
          <a:solidFill>
            <a:srgbClr val="7ADB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21"/>
          <p:cNvCxnSpPr/>
          <p:nvPr/>
        </p:nvCxnSpPr>
        <p:spPr>
          <a:xfrm>
            <a:off x="4827225" y="247925"/>
            <a:ext cx="4076100" cy="0"/>
          </a:xfrm>
          <a:prstGeom prst="straightConnector1">
            <a:avLst/>
          </a:prstGeom>
          <a:noFill/>
          <a:ln cap="flat" cmpd="sng" w="9525">
            <a:solidFill>
              <a:schemeClr val="lt1"/>
            </a:solidFill>
            <a:prstDash val="solid"/>
            <a:round/>
            <a:headEnd len="sm" w="sm" type="none"/>
            <a:tailEnd len="sm" w="sm" type="none"/>
          </a:ln>
        </p:spPr>
      </p:cxnSp>
      <p:cxnSp>
        <p:nvCxnSpPr>
          <p:cNvPr id="17" name="Google Shape;17;p21"/>
          <p:cNvCxnSpPr/>
          <p:nvPr/>
        </p:nvCxnSpPr>
        <p:spPr>
          <a:xfrm>
            <a:off x="4827225" y="4906700"/>
            <a:ext cx="4076100" cy="0"/>
          </a:xfrm>
          <a:prstGeom prst="straightConnector1">
            <a:avLst/>
          </a:prstGeom>
          <a:noFill/>
          <a:ln cap="flat" cmpd="sng" w="9525">
            <a:solidFill>
              <a:schemeClr val="lt1"/>
            </a:solidFill>
            <a:prstDash val="solid"/>
            <a:round/>
            <a:headEnd len="sm" w="sm" type="none"/>
            <a:tailEnd len="sm" w="sm" type="none"/>
          </a:ln>
        </p:spPr>
      </p:cxnSp>
      <p:cxnSp>
        <p:nvCxnSpPr>
          <p:cNvPr id="18" name="Google Shape;18;p21"/>
          <p:cNvCxnSpPr/>
          <p:nvPr/>
        </p:nvCxnSpPr>
        <p:spPr>
          <a:xfrm>
            <a:off x="247950" y="247925"/>
            <a:ext cx="4076100" cy="0"/>
          </a:xfrm>
          <a:prstGeom prst="straightConnector1">
            <a:avLst/>
          </a:prstGeom>
          <a:noFill/>
          <a:ln cap="flat" cmpd="sng" w="9525">
            <a:solidFill>
              <a:schemeClr val="dk1"/>
            </a:solidFill>
            <a:prstDash val="solid"/>
            <a:round/>
            <a:headEnd len="sm" w="sm" type="none"/>
            <a:tailEnd len="sm" w="sm" type="none"/>
          </a:ln>
        </p:spPr>
      </p:cxnSp>
      <p:cxnSp>
        <p:nvCxnSpPr>
          <p:cNvPr id="19" name="Google Shape;19;p21"/>
          <p:cNvCxnSpPr/>
          <p:nvPr/>
        </p:nvCxnSpPr>
        <p:spPr>
          <a:xfrm>
            <a:off x="247950" y="4906700"/>
            <a:ext cx="4076100" cy="0"/>
          </a:xfrm>
          <a:prstGeom prst="straightConnector1">
            <a:avLst/>
          </a:prstGeom>
          <a:noFill/>
          <a:ln cap="flat" cmpd="sng" w="9525">
            <a:solidFill>
              <a:schemeClr val="dk1"/>
            </a:solidFill>
            <a:prstDash val="solid"/>
            <a:round/>
            <a:headEnd len="sm" w="sm" type="none"/>
            <a:tailEnd len="sm" w="sm" type="none"/>
          </a:ln>
        </p:spPr>
      </p:cxnSp>
      <p:sp>
        <p:nvSpPr>
          <p:cNvPr id="20" name="Google Shape;20;p21"/>
          <p:cNvSpPr txBox="1"/>
          <p:nvPr/>
        </p:nvSpPr>
        <p:spPr>
          <a:xfrm>
            <a:off x="228000" y="4435807"/>
            <a:ext cx="4116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Guiatge a centre FAIG / </a:t>
            </a:r>
            <a:endParaRPr b="0" i="0" sz="1200" u="none" cap="none" strike="noStrike">
              <a:solidFill>
                <a:schemeClr val="dk1"/>
              </a:solidFill>
              <a:latin typeface="Inter"/>
              <a:ea typeface="Inter"/>
              <a:cs typeface="Inter"/>
              <a:sym typeface="Inter"/>
            </a:endParaRPr>
          </a:p>
        </p:txBody>
      </p:sp>
      <p:pic>
        <p:nvPicPr>
          <p:cNvPr id="21" name="Google Shape;21;p21"/>
          <p:cNvPicPr preferRelativeResize="0"/>
          <p:nvPr/>
        </p:nvPicPr>
        <p:blipFill rotWithShape="1">
          <a:blip r:embed="rId2">
            <a:alphaModFix/>
          </a:blip>
          <a:srcRect b="0" l="0" r="0" t="0"/>
          <a:stretch/>
        </p:blipFill>
        <p:spPr>
          <a:xfrm>
            <a:off x="2079970" y="4501498"/>
            <a:ext cx="555900" cy="180425"/>
          </a:xfrm>
          <a:prstGeom prst="rect">
            <a:avLst/>
          </a:prstGeom>
          <a:noFill/>
          <a:ln>
            <a:noFill/>
          </a:ln>
        </p:spPr>
      </p:pic>
      <p:sp>
        <p:nvSpPr>
          <p:cNvPr id="22" name="Google Shape;22;p21"/>
          <p:cNvSpPr txBox="1"/>
          <p:nvPr/>
        </p:nvSpPr>
        <p:spPr>
          <a:xfrm>
            <a:off x="4807275" y="4435807"/>
            <a:ext cx="41160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ca" sz="1200" u="none" cap="none" strike="noStrike">
                <a:solidFill>
                  <a:schemeClr val="lt1"/>
                </a:solidFill>
                <a:latin typeface="Inter"/>
                <a:ea typeface="Inter"/>
                <a:cs typeface="Inter"/>
                <a:sym typeface="Inter"/>
              </a:rPr>
              <a:t>Contingut editable</a:t>
            </a:r>
            <a:endParaRPr b="0" i="0" sz="1200" u="none" cap="none" strike="noStrike">
              <a:solidFill>
                <a:schemeClr val="lt1"/>
              </a:solidFill>
              <a:latin typeface="Inter"/>
              <a:ea typeface="Inter"/>
              <a:cs typeface="Inter"/>
              <a:sym typeface="Int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Índice">
  <p:cSld name="SECTION_HEADER_1">
    <p:bg>
      <p:bgPr>
        <a:solidFill>
          <a:srgbClr val="C6ADF0"/>
        </a:solidFill>
      </p:bgPr>
    </p:bg>
    <p:spTree>
      <p:nvGrpSpPr>
        <p:cNvPr id="23" name="Shape 23"/>
        <p:cNvGrpSpPr/>
        <p:nvPr/>
      </p:nvGrpSpPr>
      <p:grpSpPr>
        <a:xfrm>
          <a:off x="0" y="0"/>
          <a:ext cx="0" cy="0"/>
          <a:chOff x="0" y="0"/>
          <a:chExt cx="0" cy="0"/>
        </a:xfrm>
      </p:grpSpPr>
      <p:sp>
        <p:nvSpPr>
          <p:cNvPr id="24" name="Google Shape;24;p22"/>
          <p:cNvSpPr/>
          <p:nvPr/>
        </p:nvSpPr>
        <p:spPr>
          <a:xfrm>
            <a:off x="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 name="Google Shape;25;p22"/>
          <p:cNvCxnSpPr/>
          <p:nvPr/>
        </p:nvCxnSpPr>
        <p:spPr>
          <a:xfrm>
            <a:off x="4827225" y="247925"/>
            <a:ext cx="4076100" cy="0"/>
          </a:xfrm>
          <a:prstGeom prst="straightConnector1">
            <a:avLst/>
          </a:prstGeom>
          <a:noFill/>
          <a:ln cap="flat" cmpd="sng" w="9525">
            <a:solidFill>
              <a:schemeClr val="lt1"/>
            </a:solidFill>
            <a:prstDash val="solid"/>
            <a:round/>
            <a:headEnd len="sm" w="sm" type="none"/>
            <a:tailEnd len="sm" w="sm" type="none"/>
          </a:ln>
        </p:spPr>
      </p:cxnSp>
      <p:cxnSp>
        <p:nvCxnSpPr>
          <p:cNvPr id="26" name="Google Shape;26;p22"/>
          <p:cNvCxnSpPr/>
          <p:nvPr/>
        </p:nvCxnSpPr>
        <p:spPr>
          <a:xfrm>
            <a:off x="4827225" y="4906700"/>
            <a:ext cx="4076100" cy="0"/>
          </a:xfrm>
          <a:prstGeom prst="straightConnector1">
            <a:avLst/>
          </a:prstGeom>
          <a:noFill/>
          <a:ln cap="flat" cmpd="sng" w="9525">
            <a:solidFill>
              <a:schemeClr val="lt1"/>
            </a:solidFill>
            <a:prstDash val="solid"/>
            <a:round/>
            <a:headEnd len="sm" w="sm" type="none"/>
            <a:tailEnd len="sm" w="sm" type="none"/>
          </a:ln>
        </p:spPr>
      </p:cxnSp>
      <p:cxnSp>
        <p:nvCxnSpPr>
          <p:cNvPr id="27" name="Google Shape;27;p22"/>
          <p:cNvCxnSpPr/>
          <p:nvPr/>
        </p:nvCxnSpPr>
        <p:spPr>
          <a:xfrm>
            <a:off x="247950" y="247925"/>
            <a:ext cx="4076100" cy="0"/>
          </a:xfrm>
          <a:prstGeom prst="straightConnector1">
            <a:avLst/>
          </a:prstGeom>
          <a:noFill/>
          <a:ln cap="flat" cmpd="sng" w="9525">
            <a:solidFill>
              <a:schemeClr val="dk1"/>
            </a:solidFill>
            <a:prstDash val="solid"/>
            <a:round/>
            <a:headEnd len="sm" w="sm" type="none"/>
            <a:tailEnd len="sm" w="sm" type="none"/>
          </a:ln>
        </p:spPr>
      </p:cxnSp>
      <p:cxnSp>
        <p:nvCxnSpPr>
          <p:cNvPr id="28" name="Google Shape;28;p22"/>
          <p:cNvCxnSpPr/>
          <p:nvPr/>
        </p:nvCxnSpPr>
        <p:spPr>
          <a:xfrm>
            <a:off x="247950" y="4906700"/>
            <a:ext cx="4076100" cy="0"/>
          </a:xfrm>
          <a:prstGeom prst="straightConnector1">
            <a:avLst/>
          </a:prstGeom>
          <a:noFill/>
          <a:ln cap="flat" cmpd="sng" w="9525">
            <a:solidFill>
              <a:schemeClr val="dk1"/>
            </a:solidFill>
            <a:prstDash val="solid"/>
            <a:round/>
            <a:headEnd len="sm" w="sm" type="none"/>
            <a:tailEnd len="sm" w="sm" type="none"/>
          </a:ln>
        </p:spPr>
      </p:cxnSp>
      <p:sp>
        <p:nvSpPr>
          <p:cNvPr id="29" name="Google Shape;29;p22"/>
          <p:cNvSpPr txBox="1"/>
          <p:nvPr/>
        </p:nvSpPr>
        <p:spPr>
          <a:xfrm>
            <a:off x="228000" y="426543"/>
            <a:ext cx="41160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3500"/>
              <a:buFont typeface="Arial"/>
              <a:buNone/>
            </a:pPr>
            <a:r>
              <a:rPr b="0" i="0" lang="ca" sz="3500" u="none" cap="none" strike="noStrike">
                <a:solidFill>
                  <a:schemeClr val="dk1"/>
                </a:solidFill>
                <a:latin typeface="Inter"/>
                <a:ea typeface="Inter"/>
                <a:cs typeface="Inter"/>
                <a:sym typeface="Inter"/>
              </a:rPr>
              <a:t>Índex</a:t>
            </a:r>
            <a:endParaRPr b="0" i="0" sz="35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p:cSld name="TITLE_AND_BODY_1_1">
    <p:spTree>
      <p:nvGrpSpPr>
        <p:cNvPr id="30" name="Shape 30"/>
        <p:cNvGrpSpPr/>
        <p:nvPr/>
      </p:nvGrpSpPr>
      <p:grpSpPr>
        <a:xfrm>
          <a:off x="0" y="0"/>
          <a:ext cx="0" cy="0"/>
          <a:chOff x="0" y="0"/>
          <a:chExt cx="0" cy="0"/>
        </a:xfrm>
      </p:grpSpPr>
      <p:sp>
        <p:nvSpPr>
          <p:cNvPr id="31" name="Google Shape;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pic>
        <p:nvPicPr>
          <p:cNvPr id="32" name="Google Shape;32;p23"/>
          <p:cNvPicPr preferRelativeResize="0"/>
          <p:nvPr/>
        </p:nvPicPr>
        <p:blipFill rotWithShape="1">
          <a:blip r:embed="rId2">
            <a:alphaModFix/>
          </a:blip>
          <a:srcRect b="68" l="0" r="0" t="79"/>
          <a:stretch/>
        </p:blipFill>
        <p:spPr>
          <a:xfrm>
            <a:off x="5434492" y="-2"/>
            <a:ext cx="3709358" cy="12605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USTOM">
    <p:bg>
      <p:bgPr>
        <a:solidFill>
          <a:schemeClr val="dk1"/>
        </a:solidFill>
      </p:bgPr>
    </p:bg>
    <p:spTree>
      <p:nvGrpSpPr>
        <p:cNvPr id="33" name="Shape 33"/>
        <p:cNvGrpSpPr/>
        <p:nvPr/>
      </p:nvGrpSpPr>
      <p:grpSpPr>
        <a:xfrm>
          <a:off x="0" y="0"/>
          <a:ext cx="0" cy="0"/>
          <a:chOff x="0" y="0"/>
          <a:chExt cx="0" cy="0"/>
        </a:xfrm>
      </p:grpSpPr>
      <p:pic>
        <p:nvPicPr>
          <p:cNvPr id="34" name="Google Shape;34;p24"/>
          <p:cNvPicPr preferRelativeResize="0"/>
          <p:nvPr/>
        </p:nvPicPr>
        <p:blipFill rotWithShape="1">
          <a:blip r:embed="rId2">
            <a:alphaModFix/>
          </a:blip>
          <a:srcRect b="0" l="3007" r="2998" t="0"/>
          <a:stretch/>
        </p:blipFill>
        <p:spPr>
          <a:xfrm>
            <a:off x="2367475" y="1324000"/>
            <a:ext cx="4409052" cy="26478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2 bloques" type="tx">
  <p:cSld name="TITLE_AND_BODY">
    <p:spTree>
      <p:nvGrpSpPr>
        <p:cNvPr id="35" name="Shape 35"/>
        <p:cNvGrpSpPr/>
        <p:nvPr/>
      </p:nvGrpSpPr>
      <p:grpSpPr>
        <a:xfrm>
          <a:off x="0" y="0"/>
          <a:ext cx="0" cy="0"/>
          <a:chOff x="0" y="0"/>
          <a:chExt cx="0" cy="0"/>
        </a:xfrm>
      </p:grpSpPr>
      <p:sp>
        <p:nvSpPr>
          <p:cNvPr id="36" name="Google Shape;3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
        <p:nvSpPr>
          <p:cNvPr id="37" name="Google Shape;37;p25"/>
          <p:cNvSpPr/>
          <p:nvPr/>
        </p:nvSpPr>
        <p:spPr>
          <a:xfrm>
            <a:off x="-6750" y="1260600"/>
            <a:ext cx="4578600" cy="3909900"/>
          </a:xfrm>
          <a:prstGeom prst="rect">
            <a:avLst/>
          </a:prstGeom>
          <a:solidFill>
            <a:srgbClr val="EAE6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a:off x="-6750" y="0"/>
            <a:ext cx="9150600" cy="1260600"/>
          </a:xfrm>
          <a:prstGeom prst="rect">
            <a:avLst/>
          </a:prstGeom>
          <a:solidFill>
            <a:srgbClr val="7ADB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25"/>
          <p:cNvPicPr preferRelativeResize="0"/>
          <p:nvPr/>
        </p:nvPicPr>
        <p:blipFill rotWithShape="1">
          <a:blip r:embed="rId2">
            <a:alphaModFix/>
          </a:blip>
          <a:srcRect b="27" l="0" r="0" t="29"/>
          <a:stretch/>
        </p:blipFill>
        <p:spPr>
          <a:xfrm>
            <a:off x="5434492" y="-2"/>
            <a:ext cx="3709358" cy="12598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1 bloque">
  <p:cSld name="TITLE_AND_BODY_1">
    <p:spTree>
      <p:nvGrpSpPr>
        <p:cNvPr id="40" name="Shape 40"/>
        <p:cNvGrpSpPr/>
        <p:nvPr/>
      </p:nvGrpSpPr>
      <p:grpSpPr>
        <a:xfrm>
          <a:off x="0" y="0"/>
          <a:ext cx="0" cy="0"/>
          <a:chOff x="0" y="0"/>
          <a:chExt cx="0" cy="0"/>
        </a:xfrm>
      </p:grpSpPr>
      <p:sp>
        <p:nvSpPr>
          <p:cNvPr id="41" name="Google Shape;4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
        <p:nvSpPr>
          <p:cNvPr id="42" name="Google Shape;42;p26"/>
          <p:cNvSpPr/>
          <p:nvPr/>
        </p:nvSpPr>
        <p:spPr>
          <a:xfrm>
            <a:off x="-6750" y="0"/>
            <a:ext cx="9150600" cy="1260600"/>
          </a:xfrm>
          <a:prstGeom prst="rect">
            <a:avLst/>
          </a:prstGeom>
          <a:solidFill>
            <a:srgbClr val="7ADB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26"/>
          <p:cNvPicPr preferRelativeResize="0"/>
          <p:nvPr/>
        </p:nvPicPr>
        <p:blipFill rotWithShape="1">
          <a:blip r:embed="rId2">
            <a:alphaModFix/>
          </a:blip>
          <a:srcRect b="27" l="0" r="0" t="29"/>
          <a:stretch/>
        </p:blipFill>
        <p:spPr>
          <a:xfrm>
            <a:off x="5434492" y="-2"/>
            <a:ext cx="3709358" cy="12598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2 bloques 2">
  <p:cSld name="TITLE_AND_BODY_2">
    <p:spTree>
      <p:nvGrpSpPr>
        <p:cNvPr id="44" name="Shape 44"/>
        <p:cNvGrpSpPr/>
        <p:nvPr/>
      </p:nvGrpSpPr>
      <p:grpSpPr>
        <a:xfrm>
          <a:off x="0" y="0"/>
          <a:ext cx="0" cy="0"/>
          <a:chOff x="0" y="0"/>
          <a:chExt cx="0" cy="0"/>
        </a:xfrm>
      </p:grpSpPr>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
        <p:nvSpPr>
          <p:cNvPr id="46" name="Google Shape;46;p27"/>
          <p:cNvSpPr/>
          <p:nvPr/>
        </p:nvSpPr>
        <p:spPr>
          <a:xfrm>
            <a:off x="-6750" y="1260600"/>
            <a:ext cx="4578600" cy="3909900"/>
          </a:xfrm>
          <a:prstGeom prst="rect">
            <a:avLst/>
          </a:prstGeom>
          <a:solidFill>
            <a:srgbClr val="EAE6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7"/>
          <p:cNvSpPr/>
          <p:nvPr/>
        </p:nvSpPr>
        <p:spPr>
          <a:xfrm>
            <a:off x="-6750" y="0"/>
            <a:ext cx="9150600" cy="1260600"/>
          </a:xfrm>
          <a:prstGeom prst="rect">
            <a:avLst/>
          </a:prstGeom>
          <a:solidFill>
            <a:srgbClr val="C6A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27"/>
          <p:cNvPicPr preferRelativeResize="0"/>
          <p:nvPr/>
        </p:nvPicPr>
        <p:blipFill rotWithShape="1">
          <a:blip r:embed="rId2">
            <a:alphaModFix/>
          </a:blip>
          <a:srcRect b="107" l="0" r="0" t="99"/>
          <a:stretch/>
        </p:blipFill>
        <p:spPr>
          <a:xfrm>
            <a:off x="5434492" y="-2"/>
            <a:ext cx="3709358" cy="12597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1 bloque 2">
  <p:cSld name="TITLE_AND_BODY_1_2">
    <p:spTree>
      <p:nvGrpSpPr>
        <p:cNvPr id="49" name="Shape 49"/>
        <p:cNvGrpSpPr/>
        <p:nvPr/>
      </p:nvGrpSpPr>
      <p:grpSpPr>
        <a:xfrm>
          <a:off x="0" y="0"/>
          <a:ext cx="0" cy="0"/>
          <a:chOff x="0" y="0"/>
          <a:chExt cx="0" cy="0"/>
        </a:xfrm>
      </p:grpSpPr>
      <p:sp>
        <p:nvSpPr>
          <p:cNvPr id="50" name="Google Shape;5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
        <p:nvSpPr>
          <p:cNvPr id="51" name="Google Shape;51;p28"/>
          <p:cNvSpPr/>
          <p:nvPr/>
        </p:nvSpPr>
        <p:spPr>
          <a:xfrm>
            <a:off x="-6750" y="0"/>
            <a:ext cx="9150600" cy="1260600"/>
          </a:xfrm>
          <a:prstGeom prst="rect">
            <a:avLst/>
          </a:prstGeom>
          <a:solidFill>
            <a:srgbClr val="C6A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p28"/>
          <p:cNvPicPr preferRelativeResize="0"/>
          <p:nvPr/>
        </p:nvPicPr>
        <p:blipFill rotWithShape="1">
          <a:blip r:embed="rId2">
            <a:alphaModFix/>
          </a:blip>
          <a:srcRect b="107" l="0" r="0" t="99"/>
          <a:stretch/>
        </p:blipFill>
        <p:spPr>
          <a:xfrm>
            <a:off x="5434492" y="-2"/>
            <a:ext cx="3709358" cy="12597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Inter"/>
              <a:buNone/>
              <a:defRPr b="0" i="0" sz="28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Inter"/>
              <a:buChar char="●"/>
              <a:defRPr b="0" i="0" sz="1800" u="none" cap="none" strike="noStrike">
                <a:solidFill>
                  <a:schemeClr val="dk2"/>
                </a:solidFill>
                <a:latin typeface="Inter"/>
                <a:ea typeface="Inter"/>
                <a:cs typeface="Inter"/>
                <a:sym typeface="Inter"/>
              </a:defRPr>
            </a:lvl1pPr>
            <a:lvl2pPr indent="-317500" lvl="1" marL="9144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2pPr>
            <a:lvl3pPr indent="-317500" lvl="2" marL="13716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3pPr>
            <a:lvl4pPr indent="-317500" lvl="3" marL="18288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4pPr>
            <a:lvl5pPr indent="-317500" lvl="4" marL="22860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5pPr>
            <a:lvl6pPr indent="-317500" lvl="5" marL="27432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6pPr>
            <a:lvl7pPr indent="-317500" lvl="6" marL="32004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7pPr>
            <a:lvl8pPr indent="-317500" lvl="7" marL="36576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8pPr>
            <a:lvl9pPr indent="-317500" lvl="8" marL="4114800" marR="0" rtl="0" algn="l">
              <a:lnSpc>
                <a:spcPct val="115000"/>
              </a:lnSpc>
              <a:spcBef>
                <a:spcPts val="0"/>
              </a:spcBef>
              <a:spcAft>
                <a:spcPts val="0"/>
              </a:spcAft>
              <a:buClr>
                <a:schemeClr val="dk2"/>
              </a:buClr>
              <a:buSzPts val="1400"/>
              <a:buFont typeface="Inter"/>
              <a:buChar char="■"/>
              <a:defRPr b="0" i="0" sz="1400" u="none" cap="none" strike="noStrike">
                <a:solidFill>
                  <a:schemeClr val="dk2"/>
                </a:solidFill>
                <a:latin typeface="Inter"/>
                <a:ea typeface="Inter"/>
                <a:cs typeface="Inter"/>
                <a:sym typeface="Inter"/>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8.jpg"/><Relationship Id="rId5"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7.jpg"/><Relationship Id="rId5"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43.jpg"/><Relationship Id="rId5" Type="http://schemas.openxmlformats.org/officeDocument/2006/relationships/image" Target="../media/image45.jpg"/><Relationship Id="rId6" Type="http://schemas.openxmlformats.org/officeDocument/2006/relationships/image" Target="../media/image46.jpg"/><Relationship Id="rId7"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29.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2.jpg"/><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docs.google.com/document/d/1VtX8HxqvVGlHqYqWvTH5d1rW4ZfRVJBK/edit" TargetMode="External"/><Relationship Id="rId4" Type="http://schemas.openxmlformats.org/officeDocument/2006/relationships/image" Target="../media/image24.pn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jp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9.jpg"/><Relationship Id="rId5"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267975" y="4190438"/>
            <a:ext cx="4065000" cy="62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ca" sz="1600" u="none" cap="none" strike="noStrike">
                <a:solidFill>
                  <a:srgbClr val="000000"/>
                </a:solidFill>
                <a:latin typeface="Inter Medium"/>
                <a:ea typeface="Inter Medium"/>
                <a:cs typeface="Inter Medium"/>
                <a:sym typeface="Inter Medium"/>
              </a:rPr>
              <a:t>PÍNDOLA PEDAGÒGICA:</a:t>
            </a:r>
            <a:endParaRPr b="0" i="0" sz="1600" u="none" cap="none" strike="noStrike">
              <a:solidFill>
                <a:srgbClr val="000000"/>
              </a:solidFill>
              <a:latin typeface="Inter Medium"/>
              <a:ea typeface="Inter Medium"/>
              <a:cs typeface="Inter Medium"/>
              <a:sym typeface="Inter Medium"/>
            </a:endParaRPr>
          </a:p>
          <a:p>
            <a:pPr indent="0" lvl="0" marL="0" marR="0" rtl="0" algn="l">
              <a:lnSpc>
                <a:spcPct val="90000"/>
              </a:lnSpc>
              <a:spcBef>
                <a:spcPts val="0"/>
              </a:spcBef>
              <a:spcAft>
                <a:spcPts val="0"/>
              </a:spcAft>
              <a:buClr>
                <a:srgbClr val="000000"/>
              </a:buClr>
              <a:buSzPts val="1600"/>
              <a:buFont typeface="Arial"/>
              <a:buNone/>
            </a:pPr>
            <a:r>
              <a:rPr lang="ca" sz="1600">
                <a:latin typeface="Inter Medium"/>
                <a:ea typeface="Inter Medium"/>
                <a:cs typeface="Inter Medium"/>
                <a:sym typeface="Inter Medium"/>
              </a:rPr>
              <a:t>Els projectes, segons el Programa Faig</a:t>
            </a:r>
            <a:endParaRPr b="0" i="0" sz="1600" u="none" cap="none" strike="noStrike">
              <a:solidFill>
                <a:srgbClr val="000000"/>
              </a:solidFill>
              <a:latin typeface="Inter Medium"/>
              <a:ea typeface="Inter Medium"/>
              <a:cs typeface="Inter Medium"/>
              <a:sym typeface="Inter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55ce279fbd_0_29"/>
          <p:cNvSpPr txBox="1"/>
          <p:nvPr/>
        </p:nvSpPr>
        <p:spPr>
          <a:xfrm>
            <a:off x="311700" y="1123343"/>
            <a:ext cx="4116000" cy="2745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ca" sz="1600">
                <a:solidFill>
                  <a:schemeClr val="dk1"/>
                </a:solidFill>
                <a:latin typeface="Inter"/>
                <a:ea typeface="Inter"/>
                <a:cs typeface="Inter"/>
                <a:sym typeface="Inter"/>
              </a:rPr>
              <a:t>Membre 2</a:t>
            </a:r>
            <a:endParaRPr b="1" i="0" sz="16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2</a:t>
            </a:r>
            <a:r>
              <a:rPr lang="ca" sz="900">
                <a:solidFill>
                  <a:schemeClr val="dk1"/>
                </a:solidFill>
                <a:latin typeface="Verdana"/>
                <a:ea typeface="Verdana"/>
                <a:cs typeface="Verdana"/>
                <a:sym typeface="Verdana"/>
              </a:rPr>
              <a:t>.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b="1" lang="ca" sz="900">
                <a:solidFill>
                  <a:schemeClr val="dk1"/>
                </a:solidFill>
                <a:latin typeface="Verdana"/>
                <a:ea typeface="Verdana"/>
                <a:cs typeface="Verdana"/>
                <a:sym typeface="Verdana"/>
              </a:rPr>
              <a:t>PRESENTAR EL PROJECTE</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(2 min)</a:t>
            </a:r>
            <a:endParaRPr b="1" sz="900">
              <a:solidFill>
                <a:schemeClr val="dk1"/>
              </a:solidFill>
              <a:latin typeface="Verdana"/>
              <a:ea typeface="Verdana"/>
              <a:cs typeface="Verdana"/>
              <a:sym typeface="Verdana"/>
            </a:endParaRPr>
          </a:p>
          <a:p>
            <a:pPr indent="-285750" lvl="0" marL="457200" rtl="0" algn="l">
              <a:spcBef>
                <a:spcPts val="600"/>
              </a:spcBef>
              <a:spcAft>
                <a:spcPts val="0"/>
              </a:spcAft>
              <a:buClr>
                <a:schemeClr val="dk1"/>
              </a:buClr>
              <a:buSzPts val="900"/>
              <a:buFont typeface="Verdana"/>
              <a:buAutoNum type="arabicPeriod"/>
            </a:pPr>
            <a:r>
              <a:rPr lang="ca" sz="900">
                <a:solidFill>
                  <a:schemeClr val="dk1"/>
                </a:solidFill>
                <a:latin typeface="Verdana"/>
                <a:ea typeface="Verdana"/>
                <a:cs typeface="Verdana"/>
                <a:sym typeface="Verdana"/>
              </a:rPr>
              <a:t>El </a:t>
            </a:r>
            <a:r>
              <a:rPr b="1" lang="ca" sz="900">
                <a:solidFill>
                  <a:schemeClr val="dk1"/>
                </a:solidFill>
                <a:latin typeface="Verdana"/>
                <a:ea typeface="Verdana"/>
                <a:cs typeface="Verdana"/>
                <a:sym typeface="Verdana"/>
              </a:rPr>
              <a:t>segon</a:t>
            </a:r>
            <a:r>
              <a:rPr lang="ca" sz="900">
                <a:solidFill>
                  <a:schemeClr val="dk1"/>
                </a:solidFill>
                <a:latin typeface="Verdana"/>
                <a:ea typeface="Verdana"/>
                <a:cs typeface="Verdana"/>
                <a:sym typeface="Verdana"/>
              </a:rPr>
              <a:t> membre del grup fa una breu descripció general de la idea del seu projecte amb el suport de les adhesives de color blanc que ha omplert en la part 1.</a:t>
            </a:r>
            <a:endParaRPr sz="900">
              <a:solidFill>
                <a:schemeClr val="dk1"/>
              </a:solidFill>
              <a:latin typeface="Verdana"/>
              <a:ea typeface="Verdana"/>
              <a:cs typeface="Verdana"/>
              <a:sym typeface="Verdana"/>
            </a:endParaRPr>
          </a:p>
          <a:p>
            <a:pPr indent="0" lvl="0" marL="457200" rtl="0" algn="l">
              <a:spcBef>
                <a:spcPts val="0"/>
              </a:spcBef>
              <a:spcAft>
                <a:spcPts val="0"/>
              </a:spcAft>
              <a:buNone/>
            </a:pPr>
            <a:r>
              <a:t/>
            </a:r>
            <a:endParaRPr sz="900">
              <a:solidFill>
                <a:schemeClr val="dk1"/>
              </a:solidFill>
              <a:latin typeface="Verdana"/>
              <a:ea typeface="Verdana"/>
              <a:cs typeface="Verdana"/>
              <a:sym typeface="Verdana"/>
            </a:endParaRPr>
          </a:p>
          <a:p>
            <a:pPr indent="-285750" lvl="0" marL="457200" rtl="0" algn="l">
              <a:spcBef>
                <a:spcPts val="0"/>
              </a:spcBef>
              <a:spcAft>
                <a:spcPts val="0"/>
              </a:spcAft>
              <a:buClr>
                <a:schemeClr val="dk1"/>
              </a:buClr>
              <a:buSzPts val="900"/>
              <a:buFont typeface="Verdana"/>
              <a:buAutoNum type="arabicPeriod"/>
            </a:pPr>
            <a:r>
              <a:rPr lang="ca" sz="900">
                <a:solidFill>
                  <a:schemeClr val="dk1"/>
                </a:solidFill>
                <a:latin typeface="Verdana"/>
                <a:ea typeface="Verdana"/>
                <a:cs typeface="Verdana"/>
                <a:sym typeface="Verdana"/>
              </a:rPr>
              <a:t>El grup escolta activament, i si se li acudeixen idees per aportar, les anota en un post-it blanc. </a:t>
            </a:r>
            <a:endParaRPr sz="900">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000"/>
              <a:buFont typeface="Arial"/>
              <a:buNone/>
            </a:pPr>
            <a:r>
              <a:t/>
            </a:r>
            <a:endParaRPr sz="1200">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rgbClr val="C6ADF0"/>
              </a:solidFill>
              <a:latin typeface="Inter"/>
              <a:ea typeface="Inter"/>
              <a:cs typeface="Inter"/>
              <a:sym typeface="Inter"/>
            </a:endParaRPr>
          </a:p>
          <a:p>
            <a:pPr indent="0" lvl="0" marL="45720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Fulls o papers </a:t>
            </a:r>
            <a:endParaRPr b="0" i="0" sz="1000" u="none" cap="none" strike="noStrike">
              <a:solidFill>
                <a:srgbClr val="C6ADF0"/>
              </a:solidFill>
              <a:latin typeface="Inter"/>
              <a:ea typeface="Inter"/>
              <a:cs typeface="Inter"/>
              <a:sym typeface="Inter"/>
            </a:endParaRPr>
          </a:p>
        </p:txBody>
      </p:sp>
      <p:sp>
        <p:nvSpPr>
          <p:cNvPr id="157" name="Google Shape;157;g255ce279fbd_0_29"/>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Aprofundim</a:t>
            </a:r>
            <a:endParaRPr b="0" i="0" sz="2500" u="none" cap="none" strike="noStrike">
              <a:solidFill>
                <a:srgbClr val="000000"/>
              </a:solidFill>
              <a:latin typeface="Inter"/>
              <a:ea typeface="Inter"/>
              <a:cs typeface="Inter"/>
              <a:sym typeface="Inter"/>
            </a:endParaRPr>
          </a:p>
        </p:txBody>
      </p:sp>
      <p:pic>
        <p:nvPicPr>
          <p:cNvPr id="158" name="Google Shape;158;g255ce279fbd_0_29"/>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59" name="Google Shape;159;g255ce279fbd_0_29"/>
          <p:cNvPicPr preferRelativeResize="0"/>
          <p:nvPr/>
        </p:nvPicPr>
        <p:blipFill>
          <a:blip r:embed="rId4">
            <a:alphaModFix/>
          </a:blip>
          <a:stretch>
            <a:fillRect/>
          </a:stretch>
        </p:blipFill>
        <p:spPr>
          <a:xfrm>
            <a:off x="5236392" y="938950"/>
            <a:ext cx="3135397" cy="2072500"/>
          </a:xfrm>
          <a:prstGeom prst="rect">
            <a:avLst/>
          </a:prstGeom>
          <a:noFill/>
          <a:ln>
            <a:noFill/>
          </a:ln>
        </p:spPr>
      </p:pic>
      <p:pic>
        <p:nvPicPr>
          <p:cNvPr id="160" name="Google Shape;160;g255ce279fbd_0_29"/>
          <p:cNvPicPr preferRelativeResize="0"/>
          <p:nvPr/>
        </p:nvPicPr>
        <p:blipFill>
          <a:blip r:embed="rId5">
            <a:alphaModFix/>
          </a:blip>
          <a:stretch>
            <a:fillRect/>
          </a:stretch>
        </p:blipFill>
        <p:spPr>
          <a:xfrm>
            <a:off x="5199025" y="3011450"/>
            <a:ext cx="3135399" cy="20414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55ce279fbd_0_63"/>
          <p:cNvSpPr txBox="1"/>
          <p:nvPr/>
        </p:nvSpPr>
        <p:spPr>
          <a:xfrm>
            <a:off x="216800" y="882600"/>
            <a:ext cx="8395500" cy="41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3</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“Si i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Es faran 5 rondes per al </a:t>
            </a:r>
            <a:r>
              <a:rPr b="1" lang="ca" sz="1200">
                <a:solidFill>
                  <a:schemeClr val="accent3"/>
                </a:solidFill>
                <a:latin typeface="Verdana"/>
                <a:ea typeface="Verdana"/>
                <a:cs typeface="Verdana"/>
                <a:sym typeface="Verdana"/>
              </a:rPr>
              <a:t>membre 2 del grup</a:t>
            </a:r>
            <a:endParaRPr b="1" sz="1200">
              <a:solidFill>
                <a:schemeClr val="accent3"/>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El </a:t>
            </a:r>
            <a:r>
              <a:rPr b="1" lang="ca" sz="1200">
                <a:solidFill>
                  <a:schemeClr val="accent3"/>
                </a:solidFill>
                <a:latin typeface="Verdana"/>
                <a:ea typeface="Verdana"/>
                <a:cs typeface="Verdana"/>
                <a:sym typeface="Verdana"/>
              </a:rPr>
              <a:t>membre 2 del grup </a:t>
            </a:r>
            <a:r>
              <a:rPr lang="ca" sz="900">
                <a:solidFill>
                  <a:schemeClr val="dk1"/>
                </a:solidFill>
                <a:latin typeface="Verdana"/>
                <a:ea typeface="Verdana"/>
                <a:cs typeface="Verdana"/>
                <a:sym typeface="Verdana"/>
              </a:rPr>
              <a:t>escolta les idees del grup i escriu cada idea en una nota adhesiva individual.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6AA84F"/>
                </a:highlight>
                <a:latin typeface="Verdana"/>
                <a:ea typeface="Verdana"/>
                <a:cs typeface="Verdana"/>
                <a:sym typeface="Verdana"/>
              </a:rPr>
              <a:t>Ronda 1,</a:t>
            </a:r>
            <a:r>
              <a:rPr lang="ca" sz="900">
                <a:solidFill>
                  <a:schemeClr val="dk1"/>
                </a:solidFill>
                <a:latin typeface="Verdana"/>
                <a:ea typeface="Verdana"/>
                <a:cs typeface="Verdana"/>
                <a:sym typeface="Verdana"/>
              </a:rPr>
              <a:t> post-it </a:t>
            </a:r>
            <a:r>
              <a:rPr lang="ca" sz="900">
                <a:solidFill>
                  <a:schemeClr val="dk1"/>
                </a:solidFill>
                <a:highlight>
                  <a:srgbClr val="6AA84F"/>
                </a:highlight>
                <a:latin typeface="Verdana"/>
                <a:ea typeface="Verdana"/>
                <a:cs typeface="Verdana"/>
                <a:sym typeface="Verdana"/>
              </a:rPr>
              <a:t>VERD</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experiències, socis comunitaris, professionals i audiència que podem incloure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highlight>
                  <a:srgbClr val="0B5394"/>
                </a:highlight>
                <a:latin typeface="Verdana"/>
                <a:ea typeface="Verdana"/>
                <a:cs typeface="Verdana"/>
                <a:sym typeface="Verdana"/>
              </a:rPr>
              <a:t>Ronda 2,</a:t>
            </a:r>
            <a:r>
              <a:rPr lang="ca" sz="900">
                <a:solidFill>
                  <a:schemeClr val="dk1"/>
                </a:solidFill>
                <a:latin typeface="Verdana"/>
                <a:ea typeface="Verdana"/>
                <a:cs typeface="Verdana"/>
                <a:sym typeface="Verdana"/>
              </a:rPr>
              <a:t> </a:t>
            </a:r>
            <a:r>
              <a:rPr lang="ca" sz="900">
                <a:solidFill>
                  <a:schemeClr val="dk1"/>
                </a:solidFill>
                <a:highlight>
                  <a:srgbClr val="3C78D8"/>
                </a:highlight>
                <a:latin typeface="Verdana"/>
                <a:ea typeface="Verdana"/>
                <a:cs typeface="Verdana"/>
                <a:sym typeface="Verdana"/>
              </a:rPr>
              <a:t>BLAU</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Quines coses poden fer, construir i crear els estudiants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FD966"/>
                </a:highlight>
                <a:latin typeface="Verdana"/>
                <a:ea typeface="Verdana"/>
                <a:cs typeface="Verdana"/>
                <a:sym typeface="Verdana"/>
              </a:rPr>
              <a:t>Ronda 3,</a:t>
            </a:r>
            <a:r>
              <a:rPr lang="ca" sz="900">
                <a:solidFill>
                  <a:schemeClr val="dk1"/>
                </a:solidFill>
                <a:latin typeface="Verdana"/>
                <a:ea typeface="Verdana"/>
                <a:cs typeface="Verdana"/>
                <a:sym typeface="Verdana"/>
              </a:rPr>
              <a:t> </a:t>
            </a:r>
            <a:r>
              <a:rPr lang="ca" sz="900">
                <a:solidFill>
                  <a:schemeClr val="dk1"/>
                </a:solidFill>
                <a:highlight>
                  <a:srgbClr val="FFD966"/>
                </a:highlight>
                <a:latin typeface="Verdana"/>
                <a:ea typeface="Verdana"/>
                <a:cs typeface="Verdana"/>
                <a:sym typeface="Verdana"/>
              </a:rPr>
              <a:t>GROC</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lectures, pòdcasts, vídeos poden ajudar a donar suport al treball dels estudiants?</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E770CD"/>
                </a:highlight>
                <a:latin typeface="Verdana"/>
                <a:ea typeface="Verdana"/>
                <a:cs typeface="Verdana"/>
                <a:sym typeface="Verdana"/>
              </a:rPr>
              <a:t>Ronda 4,</a:t>
            </a:r>
            <a:r>
              <a:rPr lang="ca" sz="900">
                <a:solidFill>
                  <a:schemeClr val="dk1"/>
                </a:solidFill>
                <a:latin typeface="Verdana"/>
                <a:ea typeface="Verdana"/>
                <a:cs typeface="Verdana"/>
                <a:sym typeface="Verdana"/>
              </a:rPr>
              <a:t> </a:t>
            </a:r>
            <a:r>
              <a:rPr lang="ca" sz="900">
                <a:solidFill>
                  <a:schemeClr val="dk1"/>
                </a:solidFill>
                <a:highlight>
                  <a:srgbClr val="E770CD"/>
                </a:highlight>
                <a:latin typeface="Verdana"/>
                <a:ea typeface="Verdana"/>
                <a:cs typeface="Verdana"/>
                <a:sym typeface="Verdana"/>
              </a:rPr>
              <a:t>ROSA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preguntes essencials que els estudiants poden explorar?</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1922F"/>
                </a:highlight>
                <a:latin typeface="Verdana"/>
                <a:ea typeface="Verdana"/>
                <a:cs typeface="Verdana"/>
                <a:sym typeface="Verdana"/>
              </a:rPr>
              <a:t>Ronda 5</a:t>
            </a:r>
            <a:r>
              <a:rPr lang="ca" sz="900">
                <a:solidFill>
                  <a:schemeClr val="dk1"/>
                </a:solidFill>
                <a:latin typeface="Verdana"/>
                <a:ea typeface="Verdana"/>
                <a:cs typeface="Verdana"/>
                <a:sym typeface="Verdana"/>
              </a:rPr>
              <a:t>, </a:t>
            </a:r>
            <a:r>
              <a:rPr lang="ca" sz="900">
                <a:solidFill>
                  <a:schemeClr val="dk1"/>
                </a:solidFill>
                <a:highlight>
                  <a:srgbClr val="F1922F"/>
                </a:highlight>
                <a:latin typeface="Verdana"/>
                <a:ea typeface="Verdana"/>
                <a:cs typeface="Verdana"/>
                <a:sym typeface="Verdana"/>
              </a:rPr>
              <a:t>TARONJA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De quines maneres podem fer públic el treball dels estudiants i l’exhibició?</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lang="ca" sz="1000">
                <a:solidFill>
                  <a:schemeClr val="dk1"/>
                </a:solidFill>
                <a:latin typeface="Inter"/>
                <a:ea typeface="Inter"/>
                <a:cs typeface="Inter"/>
                <a:sym typeface="Inter"/>
              </a:rPr>
              <a:t>post-it de colors verd, blau, groc, rosa i taronja. Targetes elements</a:t>
            </a:r>
            <a:endParaRPr b="0" i="0" sz="1000" u="none" cap="none" strike="noStrike">
              <a:solidFill>
                <a:schemeClr val="dk1"/>
              </a:solidFill>
              <a:latin typeface="Inter"/>
              <a:ea typeface="Inter"/>
              <a:cs typeface="Inter"/>
              <a:sym typeface="Inter"/>
            </a:endParaRPr>
          </a:p>
        </p:txBody>
      </p:sp>
      <p:sp>
        <p:nvSpPr>
          <p:cNvPr id="166" name="Google Shape;166;g255ce279fbd_0_63"/>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Dissenyem</a:t>
            </a:r>
            <a:endParaRPr b="0" i="0" sz="2500" u="none" cap="none" strike="noStrike">
              <a:solidFill>
                <a:srgbClr val="000000"/>
              </a:solidFill>
              <a:latin typeface="Inter"/>
              <a:ea typeface="Inter"/>
              <a:cs typeface="Inter"/>
              <a:sym typeface="Inter"/>
            </a:endParaRPr>
          </a:p>
        </p:txBody>
      </p:sp>
      <p:pic>
        <p:nvPicPr>
          <p:cNvPr id="167" name="Google Shape;167;g255ce279fbd_0_63"/>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68" name="Google Shape;168;g255ce279fbd_0_63"/>
          <p:cNvPicPr preferRelativeResize="0"/>
          <p:nvPr/>
        </p:nvPicPr>
        <p:blipFill>
          <a:blip r:embed="rId4">
            <a:alphaModFix/>
          </a:blip>
          <a:stretch>
            <a:fillRect/>
          </a:stretch>
        </p:blipFill>
        <p:spPr>
          <a:xfrm>
            <a:off x="5453800" y="2526900"/>
            <a:ext cx="3659450" cy="2451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55ce279fbd_0_37"/>
          <p:cNvSpPr txBox="1"/>
          <p:nvPr/>
        </p:nvSpPr>
        <p:spPr>
          <a:xfrm>
            <a:off x="311700" y="1123343"/>
            <a:ext cx="4116000" cy="274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200"/>
              <a:buFont typeface="Arial"/>
              <a:buNone/>
            </a:pPr>
            <a:r>
              <a:rPr b="1" lang="ca" sz="1600">
                <a:solidFill>
                  <a:schemeClr val="dk1"/>
                </a:solidFill>
                <a:latin typeface="Inter"/>
                <a:ea typeface="Inter"/>
                <a:cs typeface="Inter"/>
                <a:sym typeface="Inter"/>
              </a:rPr>
              <a:t>Membre 3</a:t>
            </a:r>
            <a:endParaRPr b="1" i="0" sz="16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2</a:t>
            </a:r>
            <a:r>
              <a:rPr lang="ca" sz="900">
                <a:solidFill>
                  <a:schemeClr val="dk1"/>
                </a:solidFill>
                <a:latin typeface="Verdana"/>
                <a:ea typeface="Verdana"/>
                <a:cs typeface="Verdana"/>
                <a:sym typeface="Verdana"/>
              </a:rPr>
              <a:t>.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b="1" lang="ca" sz="900">
                <a:solidFill>
                  <a:schemeClr val="dk1"/>
                </a:solidFill>
                <a:latin typeface="Verdana"/>
                <a:ea typeface="Verdana"/>
                <a:cs typeface="Verdana"/>
                <a:sym typeface="Verdana"/>
              </a:rPr>
              <a:t>PRESENTAR EL PROJECTE</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(2 min)</a:t>
            </a:r>
            <a:endParaRPr b="1" sz="900">
              <a:solidFill>
                <a:schemeClr val="dk1"/>
              </a:solidFill>
              <a:latin typeface="Verdana"/>
              <a:ea typeface="Verdana"/>
              <a:cs typeface="Verdana"/>
              <a:sym typeface="Verdana"/>
            </a:endParaRPr>
          </a:p>
          <a:p>
            <a:pPr indent="-285750" lvl="0" marL="457200" rtl="0" algn="l">
              <a:spcBef>
                <a:spcPts val="600"/>
              </a:spcBef>
              <a:spcAft>
                <a:spcPts val="0"/>
              </a:spcAft>
              <a:buClr>
                <a:schemeClr val="dk1"/>
              </a:buClr>
              <a:buSzPts val="900"/>
              <a:buFont typeface="Verdana"/>
              <a:buAutoNum type="arabicPeriod"/>
            </a:pPr>
            <a:r>
              <a:rPr lang="ca" sz="900">
                <a:solidFill>
                  <a:schemeClr val="dk1"/>
                </a:solidFill>
                <a:latin typeface="Verdana"/>
                <a:ea typeface="Verdana"/>
                <a:cs typeface="Verdana"/>
                <a:sym typeface="Verdana"/>
              </a:rPr>
              <a:t>El </a:t>
            </a:r>
            <a:r>
              <a:rPr b="1" lang="ca" sz="900">
                <a:solidFill>
                  <a:schemeClr val="dk1"/>
                </a:solidFill>
                <a:latin typeface="Verdana"/>
                <a:ea typeface="Verdana"/>
                <a:cs typeface="Verdana"/>
                <a:sym typeface="Verdana"/>
              </a:rPr>
              <a:t>tercer</a:t>
            </a:r>
            <a:r>
              <a:rPr lang="ca" sz="900">
                <a:solidFill>
                  <a:schemeClr val="dk1"/>
                </a:solidFill>
                <a:latin typeface="Verdana"/>
                <a:ea typeface="Verdana"/>
                <a:cs typeface="Verdana"/>
                <a:sym typeface="Verdana"/>
              </a:rPr>
              <a:t> membre del grup fa una breu descripció general de la idea del seu projecte amb el suport de les adhesives de color blanc que ha omplert en la part 1.</a:t>
            </a:r>
            <a:endParaRPr sz="900">
              <a:solidFill>
                <a:schemeClr val="dk1"/>
              </a:solidFill>
              <a:latin typeface="Verdana"/>
              <a:ea typeface="Verdana"/>
              <a:cs typeface="Verdana"/>
              <a:sym typeface="Verdana"/>
            </a:endParaRPr>
          </a:p>
          <a:p>
            <a:pPr indent="0" lvl="0" marL="457200" rtl="0" algn="l">
              <a:spcBef>
                <a:spcPts val="0"/>
              </a:spcBef>
              <a:spcAft>
                <a:spcPts val="0"/>
              </a:spcAft>
              <a:buNone/>
            </a:pPr>
            <a:r>
              <a:t/>
            </a:r>
            <a:endParaRPr sz="900">
              <a:solidFill>
                <a:schemeClr val="dk1"/>
              </a:solidFill>
              <a:latin typeface="Verdana"/>
              <a:ea typeface="Verdana"/>
              <a:cs typeface="Verdana"/>
              <a:sym typeface="Verdana"/>
            </a:endParaRPr>
          </a:p>
          <a:p>
            <a:pPr indent="-285750" lvl="0" marL="457200" rtl="0" algn="l">
              <a:spcBef>
                <a:spcPts val="0"/>
              </a:spcBef>
              <a:spcAft>
                <a:spcPts val="0"/>
              </a:spcAft>
              <a:buClr>
                <a:schemeClr val="dk1"/>
              </a:buClr>
              <a:buSzPts val="900"/>
              <a:buFont typeface="Verdana"/>
              <a:buAutoNum type="arabicPeriod"/>
            </a:pPr>
            <a:r>
              <a:rPr lang="ca" sz="900">
                <a:solidFill>
                  <a:schemeClr val="dk1"/>
                </a:solidFill>
                <a:latin typeface="Verdana"/>
                <a:ea typeface="Verdana"/>
                <a:cs typeface="Verdana"/>
                <a:sym typeface="Verdana"/>
              </a:rPr>
              <a:t>El grup escolta activament, i si se li acudeixen idees per aportar, les anota en un post-it blanc. </a:t>
            </a:r>
            <a:endParaRPr sz="900">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000"/>
              <a:buFont typeface="Arial"/>
              <a:buNone/>
            </a:pPr>
            <a:r>
              <a:t/>
            </a:r>
            <a:endParaRPr sz="1200">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rgbClr val="C6ADF0"/>
              </a:solidFill>
              <a:latin typeface="Inter"/>
              <a:ea typeface="Inter"/>
              <a:cs typeface="Inter"/>
              <a:sym typeface="Inter"/>
            </a:endParaRPr>
          </a:p>
          <a:p>
            <a:pPr indent="0" lvl="0" marL="45720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Fulls o papers </a:t>
            </a:r>
            <a:endParaRPr b="0" i="0" sz="1000" u="none" cap="none" strike="noStrike">
              <a:solidFill>
                <a:srgbClr val="C6ADF0"/>
              </a:solidFill>
              <a:latin typeface="Inter"/>
              <a:ea typeface="Inter"/>
              <a:cs typeface="Inter"/>
              <a:sym typeface="Inter"/>
            </a:endParaRPr>
          </a:p>
        </p:txBody>
      </p:sp>
      <p:sp>
        <p:nvSpPr>
          <p:cNvPr id="174" name="Google Shape;174;g255ce279fbd_0_37"/>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Aprofundim</a:t>
            </a:r>
            <a:endParaRPr b="0" i="0" sz="2500" u="none" cap="none" strike="noStrike">
              <a:solidFill>
                <a:srgbClr val="000000"/>
              </a:solidFill>
              <a:latin typeface="Inter"/>
              <a:ea typeface="Inter"/>
              <a:cs typeface="Inter"/>
              <a:sym typeface="Inter"/>
            </a:endParaRPr>
          </a:p>
        </p:txBody>
      </p:sp>
      <p:pic>
        <p:nvPicPr>
          <p:cNvPr id="175" name="Google Shape;175;g255ce279fbd_0_37"/>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76" name="Google Shape;176;g255ce279fbd_0_37"/>
          <p:cNvPicPr preferRelativeResize="0"/>
          <p:nvPr/>
        </p:nvPicPr>
        <p:blipFill>
          <a:blip r:embed="rId4">
            <a:alphaModFix/>
          </a:blip>
          <a:stretch>
            <a:fillRect/>
          </a:stretch>
        </p:blipFill>
        <p:spPr>
          <a:xfrm>
            <a:off x="5150975" y="2526875"/>
            <a:ext cx="3743349" cy="257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55ce279fbd_0_56"/>
          <p:cNvSpPr txBox="1"/>
          <p:nvPr/>
        </p:nvSpPr>
        <p:spPr>
          <a:xfrm>
            <a:off x="216800" y="882600"/>
            <a:ext cx="8395500" cy="41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3</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“Si i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Es faran 5 rondes per al </a:t>
            </a:r>
            <a:r>
              <a:rPr b="1" lang="ca" sz="1200">
                <a:solidFill>
                  <a:schemeClr val="accent3"/>
                </a:solidFill>
                <a:latin typeface="Verdana"/>
                <a:ea typeface="Verdana"/>
                <a:cs typeface="Verdana"/>
                <a:sym typeface="Verdana"/>
              </a:rPr>
              <a:t>membre 3 del grup</a:t>
            </a:r>
            <a:endParaRPr b="1" sz="1200">
              <a:solidFill>
                <a:schemeClr val="accent3"/>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El </a:t>
            </a:r>
            <a:r>
              <a:rPr b="1" lang="ca" sz="1200">
                <a:solidFill>
                  <a:schemeClr val="accent3"/>
                </a:solidFill>
                <a:latin typeface="Verdana"/>
                <a:ea typeface="Verdana"/>
                <a:cs typeface="Verdana"/>
                <a:sym typeface="Verdana"/>
              </a:rPr>
              <a:t>membre 3 del grup </a:t>
            </a:r>
            <a:r>
              <a:rPr lang="ca" sz="900">
                <a:solidFill>
                  <a:schemeClr val="dk1"/>
                </a:solidFill>
                <a:latin typeface="Verdana"/>
                <a:ea typeface="Verdana"/>
                <a:cs typeface="Verdana"/>
                <a:sym typeface="Verdana"/>
              </a:rPr>
              <a:t>escolta les idees del grup i escriu cada idea en una nota adhesiva individual.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6AA84F"/>
                </a:highlight>
                <a:latin typeface="Verdana"/>
                <a:ea typeface="Verdana"/>
                <a:cs typeface="Verdana"/>
                <a:sym typeface="Verdana"/>
              </a:rPr>
              <a:t>Ronda 1,</a:t>
            </a:r>
            <a:r>
              <a:rPr lang="ca" sz="900">
                <a:solidFill>
                  <a:schemeClr val="dk1"/>
                </a:solidFill>
                <a:latin typeface="Verdana"/>
                <a:ea typeface="Verdana"/>
                <a:cs typeface="Verdana"/>
                <a:sym typeface="Verdana"/>
              </a:rPr>
              <a:t> post-it </a:t>
            </a:r>
            <a:r>
              <a:rPr lang="ca" sz="900">
                <a:solidFill>
                  <a:schemeClr val="dk1"/>
                </a:solidFill>
                <a:highlight>
                  <a:srgbClr val="6AA84F"/>
                </a:highlight>
                <a:latin typeface="Verdana"/>
                <a:ea typeface="Verdana"/>
                <a:cs typeface="Verdana"/>
                <a:sym typeface="Verdana"/>
              </a:rPr>
              <a:t>VERD</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experiències, socis comunitaris, professionals i audiència que podem incloure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highlight>
                  <a:srgbClr val="0B5394"/>
                </a:highlight>
                <a:latin typeface="Verdana"/>
                <a:ea typeface="Verdana"/>
                <a:cs typeface="Verdana"/>
                <a:sym typeface="Verdana"/>
              </a:rPr>
              <a:t>Ronda 2,</a:t>
            </a:r>
            <a:r>
              <a:rPr lang="ca" sz="900">
                <a:solidFill>
                  <a:schemeClr val="dk1"/>
                </a:solidFill>
                <a:latin typeface="Verdana"/>
                <a:ea typeface="Verdana"/>
                <a:cs typeface="Verdana"/>
                <a:sym typeface="Verdana"/>
              </a:rPr>
              <a:t> </a:t>
            </a:r>
            <a:r>
              <a:rPr lang="ca" sz="900">
                <a:solidFill>
                  <a:schemeClr val="dk1"/>
                </a:solidFill>
                <a:highlight>
                  <a:srgbClr val="3C78D8"/>
                </a:highlight>
                <a:latin typeface="Verdana"/>
                <a:ea typeface="Verdana"/>
                <a:cs typeface="Verdana"/>
                <a:sym typeface="Verdana"/>
              </a:rPr>
              <a:t>BLAU</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Quines coses poden fer, construir i crear els estudiants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FD966"/>
                </a:highlight>
                <a:latin typeface="Verdana"/>
                <a:ea typeface="Verdana"/>
                <a:cs typeface="Verdana"/>
                <a:sym typeface="Verdana"/>
              </a:rPr>
              <a:t>Ronda 3,</a:t>
            </a:r>
            <a:r>
              <a:rPr lang="ca" sz="900">
                <a:solidFill>
                  <a:schemeClr val="dk1"/>
                </a:solidFill>
                <a:latin typeface="Verdana"/>
                <a:ea typeface="Verdana"/>
                <a:cs typeface="Verdana"/>
                <a:sym typeface="Verdana"/>
              </a:rPr>
              <a:t> </a:t>
            </a:r>
            <a:r>
              <a:rPr lang="ca" sz="900">
                <a:solidFill>
                  <a:schemeClr val="dk1"/>
                </a:solidFill>
                <a:highlight>
                  <a:srgbClr val="FFD966"/>
                </a:highlight>
                <a:latin typeface="Verdana"/>
                <a:ea typeface="Verdana"/>
                <a:cs typeface="Verdana"/>
                <a:sym typeface="Verdana"/>
              </a:rPr>
              <a:t>GROC</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lectures, pòdcasts, vídeos poden ajudar a donar suport al treball dels estudiants?</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E770CD"/>
                </a:highlight>
                <a:latin typeface="Verdana"/>
                <a:ea typeface="Verdana"/>
                <a:cs typeface="Verdana"/>
                <a:sym typeface="Verdana"/>
              </a:rPr>
              <a:t>Ronda 4,</a:t>
            </a:r>
            <a:r>
              <a:rPr lang="ca" sz="900">
                <a:solidFill>
                  <a:schemeClr val="dk1"/>
                </a:solidFill>
                <a:latin typeface="Verdana"/>
                <a:ea typeface="Verdana"/>
                <a:cs typeface="Verdana"/>
                <a:sym typeface="Verdana"/>
              </a:rPr>
              <a:t> </a:t>
            </a:r>
            <a:r>
              <a:rPr lang="ca" sz="900">
                <a:solidFill>
                  <a:schemeClr val="dk1"/>
                </a:solidFill>
                <a:highlight>
                  <a:srgbClr val="E770CD"/>
                </a:highlight>
                <a:latin typeface="Verdana"/>
                <a:ea typeface="Verdana"/>
                <a:cs typeface="Verdana"/>
                <a:sym typeface="Verdana"/>
              </a:rPr>
              <a:t>ROSA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preguntes essencials que els estudiants poden explorar?</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1922F"/>
                </a:highlight>
                <a:latin typeface="Verdana"/>
                <a:ea typeface="Verdana"/>
                <a:cs typeface="Verdana"/>
                <a:sym typeface="Verdana"/>
              </a:rPr>
              <a:t>Ronda 5</a:t>
            </a:r>
            <a:r>
              <a:rPr lang="ca" sz="900">
                <a:solidFill>
                  <a:schemeClr val="dk1"/>
                </a:solidFill>
                <a:latin typeface="Verdana"/>
                <a:ea typeface="Verdana"/>
                <a:cs typeface="Verdana"/>
                <a:sym typeface="Verdana"/>
              </a:rPr>
              <a:t>, </a:t>
            </a:r>
            <a:r>
              <a:rPr lang="ca" sz="900">
                <a:solidFill>
                  <a:schemeClr val="dk1"/>
                </a:solidFill>
                <a:highlight>
                  <a:srgbClr val="F1922F"/>
                </a:highlight>
                <a:latin typeface="Verdana"/>
                <a:ea typeface="Verdana"/>
                <a:cs typeface="Verdana"/>
                <a:sym typeface="Verdana"/>
              </a:rPr>
              <a:t>TARONJA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De quines maneres podem fer públic el treball dels estudiants i l’exhibició?</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lang="ca" sz="1000">
                <a:solidFill>
                  <a:schemeClr val="dk1"/>
                </a:solidFill>
                <a:latin typeface="Inter"/>
                <a:ea typeface="Inter"/>
                <a:cs typeface="Inter"/>
                <a:sym typeface="Inter"/>
              </a:rPr>
              <a:t>post-it de colors verd, blau, groc, rosa i taronja. </a:t>
            </a:r>
            <a:r>
              <a:rPr lang="ca" sz="1000">
                <a:solidFill>
                  <a:schemeClr val="dk1"/>
                </a:solidFill>
                <a:latin typeface="Inter"/>
                <a:ea typeface="Inter"/>
                <a:cs typeface="Inter"/>
                <a:sym typeface="Inter"/>
              </a:rPr>
              <a:t>Targetes elements</a:t>
            </a:r>
            <a:endParaRPr b="0" i="0" sz="1000" u="none" cap="none" strike="noStrike">
              <a:solidFill>
                <a:schemeClr val="dk1"/>
              </a:solidFill>
              <a:latin typeface="Inter"/>
              <a:ea typeface="Inter"/>
              <a:cs typeface="Inter"/>
              <a:sym typeface="Inter"/>
            </a:endParaRPr>
          </a:p>
        </p:txBody>
      </p:sp>
      <p:sp>
        <p:nvSpPr>
          <p:cNvPr id="182" name="Google Shape;182;g255ce279fbd_0_56"/>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Dissenyem</a:t>
            </a:r>
            <a:endParaRPr b="0" i="0" sz="2500" u="none" cap="none" strike="noStrike">
              <a:solidFill>
                <a:srgbClr val="000000"/>
              </a:solidFill>
              <a:latin typeface="Inter"/>
              <a:ea typeface="Inter"/>
              <a:cs typeface="Inter"/>
              <a:sym typeface="Inter"/>
            </a:endParaRPr>
          </a:p>
        </p:txBody>
      </p:sp>
      <p:pic>
        <p:nvPicPr>
          <p:cNvPr id="183" name="Google Shape;183;g255ce279fbd_0_56"/>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84" name="Google Shape;184;g255ce279fbd_0_56"/>
          <p:cNvPicPr preferRelativeResize="0"/>
          <p:nvPr/>
        </p:nvPicPr>
        <p:blipFill>
          <a:blip r:embed="rId4">
            <a:alphaModFix/>
          </a:blip>
          <a:stretch>
            <a:fillRect/>
          </a:stretch>
        </p:blipFill>
        <p:spPr>
          <a:xfrm>
            <a:off x="5461775" y="2502287"/>
            <a:ext cx="3592502" cy="2439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nvSpPr>
        <p:spPr>
          <a:xfrm>
            <a:off x="311700" y="1123350"/>
            <a:ext cx="5003700" cy="314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sz="900">
                <a:latin typeface="Verdana"/>
                <a:ea typeface="Verdana"/>
                <a:cs typeface="Verdana"/>
                <a:sym typeface="Verdana"/>
              </a:rPr>
              <a:t>Part 4</a:t>
            </a:r>
            <a:r>
              <a:rPr lang="ca" sz="900">
                <a:latin typeface="Verdana"/>
                <a:ea typeface="Verdana"/>
                <a:cs typeface="Verdana"/>
                <a:sym typeface="Verdana"/>
              </a:rPr>
              <a:t>. TANCAMENT </a:t>
            </a:r>
            <a:r>
              <a:rPr b="1" lang="ca" sz="900">
                <a:latin typeface="Verdana"/>
                <a:ea typeface="Verdana"/>
                <a:cs typeface="Verdana"/>
                <a:sym typeface="Verdana"/>
              </a:rPr>
              <a:t>(2 minuts)</a:t>
            </a:r>
            <a:endParaRPr b="1" sz="900">
              <a:latin typeface="Verdana"/>
              <a:ea typeface="Verdana"/>
              <a:cs typeface="Verdana"/>
              <a:sym typeface="Verdana"/>
            </a:endParaRPr>
          </a:p>
          <a:p>
            <a:pPr indent="0" lvl="0" marL="0" rtl="0" algn="l">
              <a:spcBef>
                <a:spcPts val="600"/>
              </a:spcBef>
              <a:spcAft>
                <a:spcPts val="0"/>
              </a:spcAft>
              <a:buNone/>
            </a:pPr>
            <a:r>
              <a:t/>
            </a:r>
            <a:endParaRPr b="1" sz="900">
              <a:latin typeface="Verdana"/>
              <a:ea typeface="Verdana"/>
              <a:cs typeface="Verdana"/>
              <a:sym typeface="Verdana"/>
            </a:endParaRPr>
          </a:p>
          <a:p>
            <a:pPr indent="0" lvl="0" marL="0" rtl="0" algn="l">
              <a:spcBef>
                <a:spcPts val="600"/>
              </a:spcBef>
              <a:spcAft>
                <a:spcPts val="0"/>
              </a:spcAft>
              <a:buNone/>
            </a:pPr>
            <a:r>
              <a:rPr lang="ca" sz="1600">
                <a:latin typeface="Verdana"/>
                <a:ea typeface="Verdana"/>
                <a:cs typeface="Verdana"/>
                <a:sym typeface="Verdana"/>
              </a:rPr>
              <a:t>1. Fer la reflexió com a grup sobre aquest procés d’ideació</a:t>
            </a:r>
            <a:endParaRPr sz="1600">
              <a:latin typeface="Verdana"/>
              <a:ea typeface="Verdana"/>
              <a:cs typeface="Verdana"/>
              <a:sym typeface="Verdana"/>
            </a:endParaRPr>
          </a:p>
          <a:p>
            <a:pPr indent="-330200" lvl="0" marL="457200" rtl="0" algn="l">
              <a:spcBef>
                <a:spcPts val="600"/>
              </a:spcBef>
              <a:spcAft>
                <a:spcPts val="0"/>
              </a:spcAft>
              <a:buClr>
                <a:schemeClr val="dk1"/>
              </a:buClr>
              <a:buSzPts val="1600"/>
              <a:buFont typeface="Verdana"/>
              <a:buAutoNum type="alphaLcPeriod"/>
            </a:pPr>
            <a:r>
              <a:rPr lang="ca" sz="1600">
                <a:solidFill>
                  <a:schemeClr val="dk1"/>
                </a:solidFill>
                <a:latin typeface="Verdana"/>
                <a:ea typeface="Verdana"/>
                <a:cs typeface="Verdana"/>
                <a:sym typeface="Verdana"/>
              </a:rPr>
              <a:t>Què valores en aquest protocol? Per a què t’ha servit? Què has descobert?</a:t>
            </a:r>
            <a:endParaRPr sz="1600">
              <a:solidFill>
                <a:schemeClr val="dk1"/>
              </a:solidFill>
              <a:latin typeface="Verdana"/>
              <a:ea typeface="Verdana"/>
              <a:cs typeface="Verdana"/>
              <a:sym typeface="Verdana"/>
            </a:endParaRPr>
          </a:p>
          <a:p>
            <a:pPr indent="-330200" lvl="0" marL="457200" rtl="0" algn="l">
              <a:spcBef>
                <a:spcPts val="0"/>
              </a:spcBef>
              <a:spcAft>
                <a:spcPts val="0"/>
              </a:spcAft>
              <a:buClr>
                <a:schemeClr val="dk1"/>
              </a:buClr>
              <a:buSzPts val="1600"/>
              <a:buFont typeface="Verdana"/>
              <a:buAutoNum type="alphaLcPeriod"/>
            </a:pPr>
            <a:r>
              <a:rPr lang="ca" sz="1600">
                <a:solidFill>
                  <a:schemeClr val="dk1"/>
                </a:solidFill>
                <a:latin typeface="Verdana"/>
                <a:ea typeface="Verdana"/>
                <a:cs typeface="Verdana"/>
                <a:sym typeface="Verdana"/>
              </a:rPr>
              <a:t>Quines preguntes et sorgeixen sobre el protocol, els elements dels projectes Faig, el teu projecte?</a:t>
            </a:r>
            <a:endParaRPr sz="1600">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200"/>
              <a:buFont typeface="Arial"/>
              <a:buNone/>
            </a:pPr>
            <a:r>
              <a:t/>
            </a:r>
            <a:endParaRPr sz="12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p:txBody>
      </p:sp>
      <p:sp>
        <p:nvSpPr>
          <p:cNvPr id="190" name="Google Shape;190;p8"/>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lang="ca" sz="2500">
                <a:latin typeface="Inter"/>
                <a:ea typeface="Inter"/>
                <a:cs typeface="Inter"/>
                <a:sym typeface="Inter"/>
              </a:rPr>
              <a:t>Reflexionem</a:t>
            </a:r>
            <a:endParaRPr b="0" i="0" sz="2500" u="none" cap="none" strike="noStrike">
              <a:solidFill>
                <a:srgbClr val="000000"/>
              </a:solidFill>
              <a:latin typeface="Inter"/>
              <a:ea typeface="Inter"/>
              <a:cs typeface="Inter"/>
              <a:sym typeface="Inter"/>
            </a:endParaRPr>
          </a:p>
        </p:txBody>
      </p:sp>
      <p:pic>
        <p:nvPicPr>
          <p:cNvPr id="191" name="Google Shape;191;p8"/>
          <p:cNvPicPr preferRelativeResize="0"/>
          <p:nvPr/>
        </p:nvPicPr>
        <p:blipFill rotWithShape="1">
          <a:blip r:embed="rId3">
            <a:alphaModFix/>
          </a:blip>
          <a:srcRect b="0" l="0" r="0" t="0"/>
          <a:stretch/>
        </p:blipFill>
        <p:spPr>
          <a:xfrm>
            <a:off x="369083" y="229904"/>
            <a:ext cx="774425" cy="774400"/>
          </a:xfrm>
          <a:prstGeom prst="rect">
            <a:avLst/>
          </a:prstGeom>
          <a:noFill/>
          <a:ln>
            <a:noFill/>
          </a:ln>
        </p:spPr>
      </p:pic>
      <p:pic>
        <p:nvPicPr>
          <p:cNvPr id="192" name="Google Shape;192;p8"/>
          <p:cNvPicPr preferRelativeResize="0"/>
          <p:nvPr/>
        </p:nvPicPr>
        <p:blipFill>
          <a:blip r:embed="rId4">
            <a:alphaModFix/>
          </a:blip>
          <a:stretch>
            <a:fillRect/>
          </a:stretch>
        </p:blipFill>
        <p:spPr>
          <a:xfrm>
            <a:off x="5747900" y="1066151"/>
            <a:ext cx="3049451" cy="1997925"/>
          </a:xfrm>
          <a:prstGeom prst="rect">
            <a:avLst/>
          </a:prstGeom>
          <a:noFill/>
          <a:ln>
            <a:noFill/>
          </a:ln>
        </p:spPr>
      </p:pic>
      <p:pic>
        <p:nvPicPr>
          <p:cNvPr id="193" name="Google Shape;193;p8"/>
          <p:cNvPicPr preferRelativeResize="0"/>
          <p:nvPr/>
        </p:nvPicPr>
        <p:blipFill>
          <a:blip r:embed="rId5">
            <a:alphaModFix/>
          </a:blip>
          <a:stretch>
            <a:fillRect/>
          </a:stretch>
        </p:blipFill>
        <p:spPr>
          <a:xfrm>
            <a:off x="5710500" y="3064075"/>
            <a:ext cx="3049439" cy="2042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nvSpPr>
        <p:spPr>
          <a:xfrm>
            <a:off x="153600" y="1399975"/>
            <a:ext cx="3891000" cy="37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ca" sz="1200">
                <a:solidFill>
                  <a:schemeClr val="dk1"/>
                </a:solidFill>
                <a:latin typeface="Inter"/>
                <a:ea typeface="Inter"/>
                <a:cs typeface="Inter"/>
                <a:sym typeface="Inter"/>
              </a:rPr>
              <a:t>Dinàmica:</a:t>
            </a:r>
            <a:endParaRPr b="1" i="0" sz="12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ca" sz="1100">
                <a:solidFill>
                  <a:schemeClr val="dk1"/>
                </a:solidFill>
              </a:rPr>
              <a:t>Jugar</a:t>
            </a:r>
            <a:r>
              <a:rPr lang="ca" sz="1100">
                <a:solidFill>
                  <a:schemeClr val="dk1"/>
                </a:solidFill>
              </a:rPr>
              <a:t> a buscar principi amb definició. </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Fem 2 grups: </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el primer grup tindrà la carta del nom del principi</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el segon grup tindrà la carta de la definició</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els col·loquem en dues fileres, un davant d’un altre:</a:t>
            </a:r>
            <a:endParaRPr sz="1100">
              <a:solidFill>
                <a:schemeClr val="dk1"/>
              </a:solidFill>
            </a:endParaRPr>
          </a:p>
          <a:p>
            <a:pPr indent="457200" lvl="0" marL="0" rtl="0" algn="l">
              <a:spcBef>
                <a:spcPts val="0"/>
              </a:spcBef>
              <a:spcAft>
                <a:spcPts val="0"/>
              </a:spcAft>
              <a:buClr>
                <a:schemeClr val="dk1"/>
              </a:buClr>
              <a:buSzPts val="1100"/>
              <a:buFont typeface="Arial"/>
              <a:buNone/>
            </a:pPr>
            <a:r>
              <a:rPr lang="ca" sz="1100">
                <a:solidFill>
                  <a:schemeClr val="dk1"/>
                </a:solidFill>
              </a:rPr>
              <a:t>principis</a:t>
            </a:r>
            <a:endParaRPr sz="1100">
              <a:solidFill>
                <a:schemeClr val="dk1"/>
              </a:solidFill>
            </a:endParaRPr>
          </a:p>
          <a:p>
            <a:pPr indent="457200" lvl="0" marL="0" rtl="0" algn="l">
              <a:spcBef>
                <a:spcPts val="0"/>
              </a:spcBef>
              <a:spcAft>
                <a:spcPts val="0"/>
              </a:spcAft>
              <a:buClr>
                <a:schemeClr val="dk1"/>
              </a:buClr>
              <a:buSzPts val="1100"/>
              <a:buFont typeface="Arial"/>
              <a:buNone/>
            </a:pPr>
            <a:r>
              <a:rPr lang="ca" sz="1100">
                <a:solidFill>
                  <a:schemeClr val="dk1"/>
                </a:solidFill>
              </a:rPr>
              <a:t>definició</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La fila de la definició li explica a la persona que té el principi, i es va desplaçant 1 a 1 i en ordre fins a haver vist tots els principis. </a:t>
            </a:r>
            <a:endParaRPr sz="1100">
              <a:solidFill>
                <a:schemeClr val="dk1"/>
              </a:solidFill>
            </a:endParaRPr>
          </a:p>
          <a:p>
            <a:pPr indent="0" lvl="0" marL="0" rtl="0" algn="l">
              <a:spcBef>
                <a:spcPts val="0"/>
              </a:spcBef>
              <a:spcAft>
                <a:spcPts val="0"/>
              </a:spcAft>
              <a:buClr>
                <a:schemeClr val="dk1"/>
              </a:buClr>
              <a:buSzPts val="1100"/>
              <a:buFont typeface="Arial"/>
              <a:buNone/>
            </a:pPr>
            <a:r>
              <a:rPr lang="ca" sz="1100">
                <a:solidFill>
                  <a:schemeClr val="dk1"/>
                </a:solidFill>
              </a:rPr>
              <a:t>Una vegada haver vist tots els principis, tothom s’aparellen</a:t>
            </a:r>
            <a:endParaRPr sz="1100">
              <a:solidFill>
                <a:schemeClr val="dk1"/>
              </a:solidFill>
            </a:endParaRPr>
          </a:p>
          <a:p>
            <a:pPr indent="0" lvl="0" marL="0" marR="0" rtl="0" algn="l">
              <a:lnSpc>
                <a:spcPct val="100000"/>
              </a:lnSpc>
              <a:spcBef>
                <a:spcPts val="0"/>
              </a:spcBef>
              <a:spcAft>
                <a:spcPts val="0"/>
              </a:spcAft>
              <a:buClr>
                <a:srgbClr val="000000"/>
              </a:buClr>
              <a:buSzPts val="1000"/>
              <a:buFont typeface="Arial"/>
              <a:buNone/>
            </a:pPr>
            <a:r>
              <a:t/>
            </a:r>
            <a:endParaRPr b="1" sz="12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b="1" lang="ca" sz="1200">
                <a:solidFill>
                  <a:schemeClr val="dk1"/>
                </a:solidFill>
                <a:latin typeface="Inter"/>
                <a:ea typeface="Inter"/>
                <a:cs typeface="Inter"/>
                <a:sym typeface="Inter"/>
              </a:rPr>
              <a:t>Reflexió:</a:t>
            </a:r>
            <a:endParaRPr sz="12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lang="ca" sz="1200">
                <a:solidFill>
                  <a:schemeClr val="dk1"/>
                </a:solidFill>
                <a:latin typeface="Inter"/>
                <a:ea typeface="Inter"/>
                <a:cs typeface="Inter"/>
                <a:sym typeface="Inter"/>
              </a:rPr>
              <a:t>Veieu relació entre els elements del projecte Faig i els Principis pedagògics?</a:t>
            </a:r>
            <a:endParaRPr b="0" i="0" sz="1000" u="none" cap="none" strike="noStrike">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lang="ca" sz="1000">
                <a:solidFill>
                  <a:schemeClr val="dk1"/>
                </a:solidFill>
                <a:latin typeface="Inter"/>
                <a:ea typeface="Inter"/>
                <a:cs typeface="Inter"/>
                <a:sym typeface="Inter"/>
              </a:rPr>
              <a:t>cartes principis, taregetes elements</a:t>
            </a:r>
            <a:endParaRPr b="0" i="0" sz="1000" u="none" cap="none" strike="noStrike">
              <a:solidFill>
                <a:schemeClr val="dk1"/>
              </a:solidFill>
              <a:latin typeface="Inter"/>
              <a:ea typeface="Inter"/>
              <a:cs typeface="Inter"/>
              <a:sym typeface="Inter"/>
            </a:endParaRPr>
          </a:p>
        </p:txBody>
      </p:sp>
      <p:sp>
        <p:nvSpPr>
          <p:cNvPr id="199" name="Google Shape;199;p9"/>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Ap</a:t>
            </a:r>
            <a:r>
              <a:rPr lang="ca" sz="2500">
                <a:latin typeface="Inter"/>
                <a:ea typeface="Inter"/>
                <a:cs typeface="Inter"/>
                <a:sym typeface="Inter"/>
              </a:rPr>
              <a:t>rofundim</a:t>
            </a:r>
            <a:endParaRPr b="0" i="0" sz="2500" u="none" cap="none" strike="noStrike">
              <a:solidFill>
                <a:srgbClr val="000000"/>
              </a:solidFill>
              <a:latin typeface="Inter"/>
              <a:ea typeface="Inter"/>
              <a:cs typeface="Inter"/>
              <a:sym typeface="Inter"/>
            </a:endParaRPr>
          </a:p>
        </p:txBody>
      </p:sp>
      <p:pic>
        <p:nvPicPr>
          <p:cNvPr id="200" name="Google Shape;200;p9"/>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201" name="Google Shape;201;p9"/>
          <p:cNvPicPr preferRelativeResize="0"/>
          <p:nvPr/>
        </p:nvPicPr>
        <p:blipFill>
          <a:blip r:embed="rId4">
            <a:alphaModFix/>
          </a:blip>
          <a:stretch>
            <a:fillRect/>
          </a:stretch>
        </p:blipFill>
        <p:spPr>
          <a:xfrm>
            <a:off x="4273500" y="1788675"/>
            <a:ext cx="4870501" cy="2788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57251764d8_0_18"/>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chemeClr val="dk1"/>
                </a:solidFill>
                <a:latin typeface="Inter"/>
                <a:ea typeface="Inter"/>
                <a:cs typeface="Inter"/>
                <a:sym typeface="Inter"/>
              </a:rPr>
              <a:t>Acordem</a:t>
            </a:r>
            <a:endParaRPr b="0" i="0" sz="2500" u="none" cap="none" strike="noStrike">
              <a:solidFill>
                <a:schemeClr val="dk1"/>
              </a:solidFill>
              <a:latin typeface="Inter"/>
              <a:ea typeface="Inter"/>
              <a:cs typeface="Inter"/>
              <a:sym typeface="Inter"/>
            </a:endParaRPr>
          </a:p>
        </p:txBody>
      </p:sp>
      <p:pic>
        <p:nvPicPr>
          <p:cNvPr id="207" name="Google Shape;207;g257251764d8_0_18"/>
          <p:cNvPicPr preferRelativeResize="0"/>
          <p:nvPr/>
        </p:nvPicPr>
        <p:blipFill rotWithShape="1">
          <a:blip r:embed="rId3">
            <a:alphaModFix/>
          </a:blip>
          <a:srcRect b="0" l="0" r="0" t="0"/>
          <a:stretch/>
        </p:blipFill>
        <p:spPr>
          <a:xfrm>
            <a:off x="345158" y="229889"/>
            <a:ext cx="774425" cy="774400"/>
          </a:xfrm>
          <a:prstGeom prst="rect">
            <a:avLst/>
          </a:prstGeom>
          <a:noFill/>
          <a:ln>
            <a:noFill/>
          </a:ln>
        </p:spPr>
      </p:pic>
      <p:pic>
        <p:nvPicPr>
          <p:cNvPr id="208" name="Google Shape;208;g257251764d8_0_18"/>
          <p:cNvPicPr preferRelativeResize="0"/>
          <p:nvPr/>
        </p:nvPicPr>
        <p:blipFill>
          <a:blip r:embed="rId4">
            <a:alphaModFix/>
          </a:blip>
          <a:stretch>
            <a:fillRect/>
          </a:stretch>
        </p:blipFill>
        <p:spPr>
          <a:xfrm>
            <a:off x="332575" y="1459601"/>
            <a:ext cx="3738301" cy="1682950"/>
          </a:xfrm>
          <a:prstGeom prst="rect">
            <a:avLst/>
          </a:prstGeom>
          <a:noFill/>
          <a:ln>
            <a:noFill/>
          </a:ln>
        </p:spPr>
      </p:pic>
      <p:pic>
        <p:nvPicPr>
          <p:cNvPr id="209" name="Google Shape;209;g257251764d8_0_18"/>
          <p:cNvPicPr preferRelativeResize="0"/>
          <p:nvPr/>
        </p:nvPicPr>
        <p:blipFill>
          <a:blip r:embed="rId5">
            <a:alphaModFix/>
          </a:blip>
          <a:stretch>
            <a:fillRect/>
          </a:stretch>
        </p:blipFill>
        <p:spPr>
          <a:xfrm>
            <a:off x="4821721" y="1386238"/>
            <a:ext cx="4064230" cy="1829700"/>
          </a:xfrm>
          <a:prstGeom prst="rect">
            <a:avLst/>
          </a:prstGeom>
          <a:noFill/>
          <a:ln>
            <a:noFill/>
          </a:ln>
        </p:spPr>
      </p:pic>
      <p:pic>
        <p:nvPicPr>
          <p:cNvPr id="210" name="Google Shape;210;g257251764d8_0_18"/>
          <p:cNvPicPr preferRelativeResize="0"/>
          <p:nvPr/>
        </p:nvPicPr>
        <p:blipFill>
          <a:blip r:embed="rId6">
            <a:alphaModFix/>
          </a:blip>
          <a:stretch>
            <a:fillRect/>
          </a:stretch>
        </p:blipFill>
        <p:spPr>
          <a:xfrm>
            <a:off x="248300" y="3325974"/>
            <a:ext cx="3906852" cy="1758851"/>
          </a:xfrm>
          <a:prstGeom prst="rect">
            <a:avLst/>
          </a:prstGeom>
          <a:noFill/>
          <a:ln>
            <a:noFill/>
          </a:ln>
        </p:spPr>
      </p:pic>
      <p:pic>
        <p:nvPicPr>
          <p:cNvPr id="211" name="Google Shape;211;g257251764d8_0_18"/>
          <p:cNvPicPr preferRelativeResize="0"/>
          <p:nvPr/>
        </p:nvPicPr>
        <p:blipFill>
          <a:blip r:embed="rId7">
            <a:alphaModFix/>
          </a:blip>
          <a:stretch>
            <a:fillRect/>
          </a:stretch>
        </p:blipFill>
        <p:spPr>
          <a:xfrm>
            <a:off x="4821738" y="3290549"/>
            <a:ext cx="4064200" cy="1829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g257251764d8_0_30"/>
          <p:cNvPicPr preferRelativeResize="0"/>
          <p:nvPr/>
        </p:nvPicPr>
        <p:blipFill>
          <a:blip r:embed="rId3">
            <a:alphaModFix/>
          </a:blip>
          <a:stretch>
            <a:fillRect/>
          </a:stretch>
        </p:blipFill>
        <p:spPr>
          <a:xfrm>
            <a:off x="547475" y="937600"/>
            <a:ext cx="7863376" cy="402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7"/>
          <p:cNvPicPr preferRelativeResize="0"/>
          <p:nvPr/>
        </p:nvPicPr>
        <p:blipFill>
          <a:blip r:embed="rId3">
            <a:alphaModFix/>
          </a:blip>
          <a:stretch>
            <a:fillRect/>
          </a:stretch>
        </p:blipFill>
        <p:spPr>
          <a:xfrm>
            <a:off x="545088" y="877575"/>
            <a:ext cx="8053824" cy="404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nvSpPr>
        <p:spPr>
          <a:xfrm>
            <a:off x="294550" y="2014087"/>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Connectem</a:t>
            </a:r>
            <a:endParaRPr b="0" i="0" sz="1200" u="none" cap="none" strike="noStrike">
              <a:solidFill>
                <a:schemeClr val="dk1"/>
              </a:solidFill>
              <a:latin typeface="Inter"/>
              <a:ea typeface="Inter"/>
              <a:cs typeface="Inter"/>
              <a:sym typeface="Inter"/>
            </a:endParaRPr>
          </a:p>
        </p:txBody>
      </p:sp>
      <p:pic>
        <p:nvPicPr>
          <p:cNvPr id="72" name="Google Shape;72;p3"/>
          <p:cNvPicPr preferRelativeResize="0"/>
          <p:nvPr/>
        </p:nvPicPr>
        <p:blipFill rotWithShape="1">
          <a:blip r:embed="rId3">
            <a:alphaModFix/>
          </a:blip>
          <a:srcRect b="0" l="0" r="0" t="0"/>
          <a:stretch/>
        </p:blipFill>
        <p:spPr>
          <a:xfrm>
            <a:off x="4572000" y="0"/>
            <a:ext cx="4570894" cy="5143501"/>
          </a:xfrm>
          <a:prstGeom prst="rect">
            <a:avLst/>
          </a:prstGeom>
          <a:noFill/>
          <a:ln>
            <a:noFill/>
          </a:ln>
        </p:spPr>
      </p:pic>
      <p:sp>
        <p:nvSpPr>
          <p:cNvPr id="73" name="Google Shape;73;p3"/>
          <p:cNvSpPr txBox="1"/>
          <p:nvPr/>
        </p:nvSpPr>
        <p:spPr>
          <a:xfrm>
            <a:off x="2040850" y="2014087"/>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Evoquem</a:t>
            </a:r>
            <a:endParaRPr b="0" i="0" sz="1200" u="none" cap="none" strike="noStrike">
              <a:solidFill>
                <a:schemeClr val="dk1"/>
              </a:solidFill>
              <a:latin typeface="Inter"/>
              <a:ea typeface="Inter"/>
              <a:cs typeface="Inter"/>
              <a:sym typeface="Inter"/>
            </a:endParaRPr>
          </a:p>
        </p:txBody>
      </p:sp>
      <p:sp>
        <p:nvSpPr>
          <p:cNvPr id="74" name="Google Shape;74;p3"/>
          <p:cNvSpPr txBox="1"/>
          <p:nvPr/>
        </p:nvSpPr>
        <p:spPr>
          <a:xfrm>
            <a:off x="294550" y="3112202"/>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Aprofundim</a:t>
            </a:r>
            <a:endParaRPr b="0" i="0" sz="1200" u="none" cap="none" strike="noStrike">
              <a:solidFill>
                <a:schemeClr val="dk1"/>
              </a:solidFill>
              <a:latin typeface="Inter"/>
              <a:ea typeface="Inter"/>
              <a:cs typeface="Inter"/>
              <a:sym typeface="Inter"/>
            </a:endParaRPr>
          </a:p>
        </p:txBody>
      </p:sp>
      <p:sp>
        <p:nvSpPr>
          <p:cNvPr id="75" name="Google Shape;75;p3"/>
          <p:cNvSpPr txBox="1"/>
          <p:nvPr/>
        </p:nvSpPr>
        <p:spPr>
          <a:xfrm>
            <a:off x="2040850" y="3112202"/>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Reflexionem</a:t>
            </a:r>
            <a:endParaRPr b="0" i="0" sz="1200" u="none" cap="none" strike="noStrike">
              <a:solidFill>
                <a:schemeClr val="dk1"/>
              </a:solidFill>
              <a:latin typeface="Inter"/>
              <a:ea typeface="Inter"/>
              <a:cs typeface="Inter"/>
              <a:sym typeface="Inter"/>
            </a:endParaRPr>
          </a:p>
        </p:txBody>
      </p:sp>
      <p:sp>
        <p:nvSpPr>
          <p:cNvPr id="76" name="Google Shape;76;p3"/>
          <p:cNvSpPr txBox="1"/>
          <p:nvPr/>
        </p:nvSpPr>
        <p:spPr>
          <a:xfrm>
            <a:off x="294550" y="4174187"/>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Dissenyem</a:t>
            </a:r>
            <a:endParaRPr b="0" i="0" sz="1200" u="none" cap="none" strike="noStrike">
              <a:solidFill>
                <a:schemeClr val="dk1"/>
              </a:solidFill>
              <a:latin typeface="Inter"/>
              <a:ea typeface="Inter"/>
              <a:cs typeface="Inter"/>
              <a:sym typeface="Inter"/>
            </a:endParaRPr>
          </a:p>
        </p:txBody>
      </p:sp>
      <p:sp>
        <p:nvSpPr>
          <p:cNvPr id="77" name="Google Shape;77;p3"/>
          <p:cNvSpPr txBox="1"/>
          <p:nvPr/>
        </p:nvSpPr>
        <p:spPr>
          <a:xfrm>
            <a:off x="2040850" y="4174187"/>
            <a:ext cx="2051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 sz="1200" u="none" cap="none" strike="noStrike">
                <a:solidFill>
                  <a:schemeClr val="dk1"/>
                </a:solidFill>
                <a:latin typeface="Inter"/>
                <a:ea typeface="Inter"/>
                <a:cs typeface="Inter"/>
                <a:sym typeface="Inter"/>
              </a:rPr>
              <a:t>Acordem</a:t>
            </a:r>
            <a:endParaRPr b="0" i="0" sz="1200" u="none" cap="none" strike="noStrike">
              <a:solidFill>
                <a:schemeClr val="dk1"/>
              </a:solidFill>
              <a:latin typeface="Inter"/>
              <a:ea typeface="Inter"/>
              <a:cs typeface="Inter"/>
              <a:sym typeface="Inter"/>
            </a:endParaRPr>
          </a:p>
        </p:txBody>
      </p:sp>
      <p:pic>
        <p:nvPicPr>
          <p:cNvPr id="78" name="Google Shape;78;p3"/>
          <p:cNvPicPr preferRelativeResize="0"/>
          <p:nvPr/>
        </p:nvPicPr>
        <p:blipFill rotWithShape="1">
          <a:blip r:embed="rId4">
            <a:alphaModFix/>
          </a:blip>
          <a:srcRect b="0" l="0" r="0" t="0"/>
          <a:stretch/>
        </p:blipFill>
        <p:spPr>
          <a:xfrm>
            <a:off x="932896" y="1291039"/>
            <a:ext cx="774425" cy="774400"/>
          </a:xfrm>
          <a:prstGeom prst="rect">
            <a:avLst/>
          </a:prstGeom>
          <a:noFill/>
          <a:ln>
            <a:noFill/>
          </a:ln>
        </p:spPr>
      </p:pic>
      <p:pic>
        <p:nvPicPr>
          <p:cNvPr id="79" name="Google Shape;79;p3"/>
          <p:cNvPicPr preferRelativeResize="0"/>
          <p:nvPr/>
        </p:nvPicPr>
        <p:blipFill rotWithShape="1">
          <a:blip r:embed="rId5">
            <a:alphaModFix/>
          </a:blip>
          <a:srcRect b="0" l="0" r="0" t="0"/>
          <a:stretch/>
        </p:blipFill>
        <p:spPr>
          <a:xfrm>
            <a:off x="2679183" y="1291039"/>
            <a:ext cx="774425" cy="774400"/>
          </a:xfrm>
          <a:prstGeom prst="rect">
            <a:avLst/>
          </a:prstGeom>
          <a:noFill/>
          <a:ln>
            <a:noFill/>
          </a:ln>
        </p:spPr>
      </p:pic>
      <p:pic>
        <p:nvPicPr>
          <p:cNvPr id="80" name="Google Shape;80;p3"/>
          <p:cNvPicPr preferRelativeResize="0"/>
          <p:nvPr/>
        </p:nvPicPr>
        <p:blipFill rotWithShape="1">
          <a:blip r:embed="rId6">
            <a:alphaModFix/>
          </a:blip>
          <a:srcRect b="0" l="0" r="0" t="0"/>
          <a:stretch/>
        </p:blipFill>
        <p:spPr>
          <a:xfrm>
            <a:off x="932896" y="2379279"/>
            <a:ext cx="774425" cy="774400"/>
          </a:xfrm>
          <a:prstGeom prst="rect">
            <a:avLst/>
          </a:prstGeom>
          <a:noFill/>
          <a:ln>
            <a:noFill/>
          </a:ln>
        </p:spPr>
      </p:pic>
      <p:pic>
        <p:nvPicPr>
          <p:cNvPr id="81" name="Google Shape;81;p3"/>
          <p:cNvPicPr preferRelativeResize="0"/>
          <p:nvPr/>
        </p:nvPicPr>
        <p:blipFill rotWithShape="1">
          <a:blip r:embed="rId7">
            <a:alphaModFix/>
          </a:blip>
          <a:srcRect b="0" l="0" r="0" t="0"/>
          <a:stretch/>
        </p:blipFill>
        <p:spPr>
          <a:xfrm>
            <a:off x="2679183" y="2379279"/>
            <a:ext cx="774425" cy="774400"/>
          </a:xfrm>
          <a:prstGeom prst="rect">
            <a:avLst/>
          </a:prstGeom>
          <a:noFill/>
          <a:ln>
            <a:noFill/>
          </a:ln>
        </p:spPr>
      </p:pic>
      <p:pic>
        <p:nvPicPr>
          <p:cNvPr id="82" name="Google Shape;82;p3"/>
          <p:cNvPicPr preferRelativeResize="0"/>
          <p:nvPr/>
        </p:nvPicPr>
        <p:blipFill rotWithShape="1">
          <a:blip r:embed="rId8">
            <a:alphaModFix/>
          </a:blip>
          <a:srcRect b="0" l="0" r="0" t="0"/>
          <a:stretch/>
        </p:blipFill>
        <p:spPr>
          <a:xfrm>
            <a:off x="932896" y="3441264"/>
            <a:ext cx="774425" cy="774400"/>
          </a:xfrm>
          <a:prstGeom prst="rect">
            <a:avLst/>
          </a:prstGeom>
          <a:noFill/>
          <a:ln>
            <a:noFill/>
          </a:ln>
        </p:spPr>
      </p:pic>
      <p:pic>
        <p:nvPicPr>
          <p:cNvPr id="83" name="Google Shape;83;p3"/>
          <p:cNvPicPr preferRelativeResize="0"/>
          <p:nvPr/>
        </p:nvPicPr>
        <p:blipFill rotWithShape="1">
          <a:blip r:embed="rId9">
            <a:alphaModFix/>
          </a:blip>
          <a:srcRect b="0" l="0" r="0" t="0"/>
          <a:stretch/>
        </p:blipFill>
        <p:spPr>
          <a:xfrm>
            <a:off x="2679183" y="3441264"/>
            <a:ext cx="774425" cy="774400"/>
          </a:xfrm>
          <a:prstGeom prst="rect">
            <a:avLst/>
          </a:prstGeom>
          <a:noFill/>
          <a:ln>
            <a:noFill/>
          </a:ln>
        </p:spPr>
      </p:pic>
      <p:sp>
        <p:nvSpPr>
          <p:cNvPr id="84" name="Google Shape;84;p3"/>
          <p:cNvSpPr txBox="1"/>
          <p:nvPr/>
        </p:nvSpPr>
        <p:spPr>
          <a:xfrm>
            <a:off x="354185" y="2024027"/>
            <a:ext cx="2051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p:txBody>
      </p:sp>
      <p:sp>
        <p:nvSpPr>
          <p:cNvPr id="85" name="Google Shape;85;p3"/>
          <p:cNvSpPr txBox="1"/>
          <p:nvPr/>
        </p:nvSpPr>
        <p:spPr>
          <a:xfrm>
            <a:off x="2100485" y="2024027"/>
            <a:ext cx="2051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7ADBA6"/>
              </a:solidFill>
              <a:latin typeface="Inter"/>
              <a:ea typeface="Inter"/>
              <a:cs typeface="Inter"/>
              <a:sym typeface="Inter"/>
            </a:endParaRPr>
          </a:p>
        </p:txBody>
      </p:sp>
      <p:sp>
        <p:nvSpPr>
          <p:cNvPr id="86" name="Google Shape;86;p3"/>
          <p:cNvSpPr txBox="1"/>
          <p:nvPr/>
        </p:nvSpPr>
        <p:spPr>
          <a:xfrm>
            <a:off x="354185" y="3122142"/>
            <a:ext cx="2051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Inter"/>
              <a:ea typeface="Inter"/>
              <a:cs typeface="Inter"/>
              <a:sym typeface="Inter"/>
            </a:endParaRPr>
          </a:p>
        </p:txBody>
      </p:sp>
      <p:sp>
        <p:nvSpPr>
          <p:cNvPr id="87" name="Google Shape;87;p3"/>
          <p:cNvSpPr txBox="1"/>
          <p:nvPr/>
        </p:nvSpPr>
        <p:spPr>
          <a:xfrm>
            <a:off x="2100485" y="3122142"/>
            <a:ext cx="2051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7ADBA6"/>
              </a:solidFill>
              <a:latin typeface="Inter"/>
              <a:ea typeface="Inter"/>
              <a:cs typeface="Inter"/>
              <a:sym typeface="Inter"/>
            </a:endParaRPr>
          </a:p>
        </p:txBody>
      </p:sp>
      <p:sp>
        <p:nvSpPr>
          <p:cNvPr id="88" name="Google Shape;88;p3"/>
          <p:cNvSpPr txBox="1"/>
          <p:nvPr/>
        </p:nvSpPr>
        <p:spPr>
          <a:xfrm>
            <a:off x="354185" y="4184127"/>
            <a:ext cx="2051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Inter"/>
              <a:ea typeface="Inter"/>
              <a:cs typeface="Inter"/>
              <a:sym typeface="Inter"/>
            </a:endParaRPr>
          </a:p>
        </p:txBody>
      </p:sp>
      <p:sp>
        <p:nvSpPr>
          <p:cNvPr id="89" name="Google Shape;89;p3"/>
          <p:cNvSpPr txBox="1"/>
          <p:nvPr/>
        </p:nvSpPr>
        <p:spPr>
          <a:xfrm rot="188642">
            <a:off x="2100420" y="4184092"/>
            <a:ext cx="2051187" cy="36926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7ADBA6"/>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55ce279fbd_0_76"/>
          <p:cNvSpPr txBox="1"/>
          <p:nvPr/>
        </p:nvSpPr>
        <p:spPr>
          <a:xfrm>
            <a:off x="4732375" y="426543"/>
            <a:ext cx="4116000" cy="1194300"/>
          </a:xfrm>
          <a:prstGeom prst="rect">
            <a:avLst/>
          </a:prstGeom>
          <a:noFill/>
          <a:ln>
            <a:noFill/>
          </a:ln>
        </p:spPr>
        <p:txBody>
          <a:bodyPr anchorCtr="0" anchor="t" bIns="91425" lIns="91425" spcFirstLastPara="1" rIns="91425" wrap="square" tIns="91425">
            <a:spAutoFit/>
          </a:bodyPr>
          <a:lstStyle/>
          <a:p>
            <a:pPr indent="0" lvl="0" marL="0" marR="0" rtl="0" algn="l">
              <a:lnSpc>
                <a:spcPct val="85000"/>
              </a:lnSpc>
              <a:spcBef>
                <a:spcPts val="0"/>
              </a:spcBef>
              <a:spcAft>
                <a:spcPts val="0"/>
              </a:spcAft>
              <a:buClr>
                <a:srgbClr val="000000"/>
              </a:buClr>
              <a:buSzPts val="2000"/>
              <a:buFont typeface="Arial"/>
              <a:buNone/>
            </a:pPr>
            <a:r>
              <a:rPr b="0" i="0" lang="ca" sz="2000" u="none" cap="none" strike="noStrike">
                <a:solidFill>
                  <a:schemeClr val="lt1"/>
                </a:solidFill>
                <a:latin typeface="Inter"/>
                <a:ea typeface="Inter"/>
                <a:cs typeface="Inter"/>
                <a:sym typeface="Inter"/>
              </a:rPr>
              <a:t>Píndol</a:t>
            </a:r>
            <a:r>
              <a:rPr lang="ca" sz="2000">
                <a:solidFill>
                  <a:schemeClr val="lt1"/>
                </a:solidFill>
                <a:latin typeface="Inter"/>
                <a:ea typeface="Inter"/>
                <a:cs typeface="Inter"/>
                <a:sym typeface="Inter"/>
              </a:rPr>
              <a:t>a</a:t>
            </a:r>
            <a:r>
              <a:rPr b="0" i="0" lang="ca" sz="2000" u="none" cap="none" strike="noStrike">
                <a:solidFill>
                  <a:schemeClr val="lt1"/>
                </a:solidFill>
                <a:latin typeface="Inter"/>
                <a:ea typeface="Inter"/>
                <a:cs typeface="Inter"/>
                <a:sym typeface="Inter"/>
              </a:rPr>
              <a:t> Pedagògica:</a:t>
            </a:r>
            <a:endParaRPr b="0" i="0" sz="2000" u="none" cap="none" strike="noStrike">
              <a:solidFill>
                <a:schemeClr val="lt1"/>
              </a:solidFill>
              <a:latin typeface="Inter"/>
              <a:ea typeface="Inter"/>
              <a:cs typeface="Inter"/>
              <a:sym typeface="Inter"/>
            </a:endParaRPr>
          </a:p>
          <a:p>
            <a:pPr indent="0" lvl="0" marL="0" rtl="0" algn="l">
              <a:lnSpc>
                <a:spcPct val="90000"/>
              </a:lnSpc>
              <a:spcBef>
                <a:spcPts val="0"/>
              </a:spcBef>
              <a:spcAft>
                <a:spcPts val="0"/>
              </a:spcAft>
              <a:buClr>
                <a:schemeClr val="dk1"/>
              </a:buClr>
              <a:buSzPts val="1600"/>
              <a:buFont typeface="Arial"/>
              <a:buNone/>
            </a:pPr>
            <a:r>
              <a:t/>
            </a:r>
            <a:endParaRPr sz="1800">
              <a:solidFill>
                <a:schemeClr val="lt1"/>
              </a:solidFill>
              <a:latin typeface="Inter Medium"/>
              <a:ea typeface="Inter Medium"/>
              <a:cs typeface="Inter Medium"/>
              <a:sym typeface="Inter Medium"/>
            </a:endParaRPr>
          </a:p>
          <a:p>
            <a:pPr indent="0" lvl="0" marL="0" rtl="0" algn="l">
              <a:lnSpc>
                <a:spcPct val="90000"/>
              </a:lnSpc>
              <a:spcBef>
                <a:spcPts val="0"/>
              </a:spcBef>
              <a:spcAft>
                <a:spcPts val="0"/>
              </a:spcAft>
              <a:buClr>
                <a:schemeClr val="dk1"/>
              </a:buClr>
              <a:buSzPts val="1600"/>
              <a:buFont typeface="Arial"/>
              <a:buNone/>
            </a:pPr>
            <a:r>
              <a:rPr b="1" lang="ca" sz="1800">
                <a:solidFill>
                  <a:schemeClr val="lt1"/>
                </a:solidFill>
                <a:latin typeface="Inter"/>
                <a:ea typeface="Inter"/>
                <a:cs typeface="Inter"/>
                <a:sym typeface="Inter"/>
              </a:rPr>
              <a:t>Els projectes, segons el Programa Faig</a:t>
            </a:r>
            <a:endParaRPr b="1" i="0" sz="3700" u="none" cap="none" strike="noStrike">
              <a:solidFill>
                <a:schemeClr val="lt1"/>
              </a:solidFill>
              <a:latin typeface="Inter"/>
              <a:ea typeface="Inter"/>
              <a:cs typeface="Inter"/>
              <a:sym typeface="Inter"/>
            </a:endParaRPr>
          </a:p>
        </p:txBody>
      </p:sp>
      <p:sp>
        <p:nvSpPr>
          <p:cNvPr id="95" name="Google Shape;95;g255ce279fbd_0_76"/>
          <p:cNvSpPr txBox="1"/>
          <p:nvPr/>
        </p:nvSpPr>
        <p:spPr>
          <a:xfrm>
            <a:off x="4732375" y="2370693"/>
            <a:ext cx="4116000" cy="2064000"/>
          </a:xfrm>
          <a:prstGeom prst="rect">
            <a:avLst/>
          </a:prstGeom>
          <a:noFill/>
          <a:ln>
            <a:noFill/>
          </a:ln>
        </p:spPr>
        <p:txBody>
          <a:bodyPr anchorCtr="0" anchor="t" bIns="91425" lIns="91425" spcFirstLastPara="1" rIns="91425" wrap="square" tIns="91425">
            <a:spAutoFit/>
          </a:bodyPr>
          <a:lstStyle/>
          <a:p>
            <a:pPr indent="0" lvl="0" marL="0" marR="0" rtl="0" algn="l">
              <a:lnSpc>
                <a:spcPct val="85000"/>
              </a:lnSpc>
              <a:spcBef>
                <a:spcPts val="0"/>
              </a:spcBef>
              <a:spcAft>
                <a:spcPts val="0"/>
              </a:spcAft>
              <a:buClr>
                <a:srgbClr val="000000"/>
              </a:buClr>
              <a:buSzPts val="1400"/>
              <a:buFont typeface="Arial"/>
              <a:buNone/>
            </a:pPr>
            <a:r>
              <a:rPr b="0" i="0" lang="ca" sz="1400" u="none" cap="none" strike="noStrike">
                <a:solidFill>
                  <a:schemeClr val="lt1"/>
                </a:solidFill>
                <a:latin typeface="Inter"/>
                <a:ea typeface="Inter"/>
                <a:cs typeface="Inter"/>
                <a:sym typeface="Inter"/>
              </a:rPr>
              <a:t>Per què és rellevant?</a:t>
            </a:r>
            <a:endParaRPr b="0" i="0" sz="1400" u="none" cap="none" strike="noStrike">
              <a:solidFill>
                <a:schemeClr val="lt1"/>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lang="ca" sz="1200">
                <a:solidFill>
                  <a:schemeClr val="dk1"/>
                </a:solidFill>
                <a:latin typeface="Inter"/>
                <a:ea typeface="Inter"/>
                <a:cs typeface="Inter"/>
                <a:sym typeface="Inter"/>
              </a:rPr>
              <a:t>Un</a:t>
            </a:r>
            <a:r>
              <a:rPr lang="ca" sz="1200">
                <a:solidFill>
                  <a:schemeClr val="dk1"/>
                </a:solidFill>
                <a:latin typeface="Inter"/>
                <a:ea typeface="Inter"/>
                <a:cs typeface="Inter"/>
                <a:sym typeface="Inter"/>
              </a:rPr>
              <a:t> projecte és una</a:t>
            </a:r>
            <a:r>
              <a:rPr lang="ca">
                <a:solidFill>
                  <a:schemeClr val="dk1"/>
                </a:solidFill>
                <a:latin typeface="Inter"/>
                <a:ea typeface="Inter"/>
                <a:cs typeface="Inter"/>
                <a:sym typeface="Inter"/>
              </a:rPr>
              <a:t> </a:t>
            </a:r>
            <a:r>
              <a:rPr b="1" lang="ca" sz="1200">
                <a:solidFill>
                  <a:schemeClr val="dk1"/>
                </a:solidFill>
                <a:latin typeface="Inter"/>
                <a:ea typeface="Inter"/>
                <a:cs typeface="Inter"/>
                <a:sym typeface="Inter"/>
              </a:rPr>
              <a:t>Experiència transformadora</a:t>
            </a:r>
            <a:r>
              <a:rPr lang="ca" sz="1200">
                <a:solidFill>
                  <a:schemeClr val="dk1"/>
                </a:solidFill>
                <a:latin typeface="Inter Light"/>
                <a:ea typeface="Inter Light"/>
                <a:cs typeface="Inter Light"/>
                <a:sym typeface="Inter Light"/>
              </a:rPr>
              <a:t> </a:t>
            </a:r>
            <a:r>
              <a:rPr lang="ca" sz="1200">
                <a:solidFill>
                  <a:schemeClr val="dk1"/>
                </a:solidFill>
                <a:highlight>
                  <a:srgbClr val="FFBBA5"/>
                </a:highlight>
                <a:latin typeface="Inter"/>
                <a:ea typeface="Inter"/>
                <a:cs typeface="Inter"/>
                <a:sym typeface="Inter"/>
              </a:rPr>
              <a:t> a través d’un cicle</a:t>
            </a:r>
            <a:r>
              <a:rPr lang="ca" sz="1200">
                <a:solidFill>
                  <a:srgbClr val="FFBBA5"/>
                </a:solidFill>
                <a:highlight>
                  <a:srgbClr val="FFBBA5"/>
                </a:highlight>
                <a:latin typeface="Inter"/>
                <a:ea typeface="Inter"/>
                <a:cs typeface="Inter"/>
                <a:sym typeface="Inter"/>
              </a:rPr>
              <a:t>.</a:t>
            </a:r>
            <a:r>
              <a:rPr lang="ca" sz="1200">
                <a:solidFill>
                  <a:schemeClr val="dk1"/>
                </a:solidFill>
                <a:highlight>
                  <a:srgbClr val="FFBBA5"/>
                </a:highlight>
                <a:latin typeface="Inter"/>
                <a:ea typeface="Inter"/>
                <a:cs typeface="Inter"/>
                <a:sym typeface="Inter"/>
              </a:rPr>
              <a:t> d’aprenentatge amb sentit i significatiu* </a:t>
            </a:r>
            <a:r>
              <a:rPr lang="ca" sz="1200">
                <a:solidFill>
                  <a:schemeClr val="dk1"/>
                </a:solidFill>
                <a:latin typeface="Inter Light"/>
                <a:ea typeface="Inter Light"/>
                <a:cs typeface="Inter Light"/>
                <a:sym typeface="Inter Light"/>
              </a:rPr>
              <a:t> que </a:t>
            </a:r>
            <a:r>
              <a:rPr lang="ca" sz="1200">
                <a:solidFill>
                  <a:schemeClr val="dk1"/>
                </a:solidFill>
                <a:highlight>
                  <a:srgbClr val="EFF3A3"/>
                </a:highlight>
                <a:latin typeface="Inter"/>
                <a:ea typeface="Inter"/>
                <a:cs typeface="Inter"/>
                <a:sym typeface="Inter"/>
              </a:rPr>
              <a:t> interpel·la als aprenents i els connecta amb els problemes de les  persones </a:t>
            </a:r>
            <a:r>
              <a:rPr lang="ca" sz="1200">
                <a:solidFill>
                  <a:schemeClr val="dk1"/>
                </a:solidFill>
                <a:latin typeface="Inter Light"/>
                <a:ea typeface="Inter Light"/>
                <a:cs typeface="Inter Light"/>
                <a:sym typeface="Inter Light"/>
              </a:rPr>
              <a:t> a través de la qual, desenvolupen </a:t>
            </a:r>
            <a:r>
              <a:rPr lang="ca" sz="1200">
                <a:solidFill>
                  <a:schemeClr val="dk1"/>
                </a:solidFill>
                <a:highlight>
                  <a:srgbClr val="C6ADF0"/>
                </a:highlight>
                <a:latin typeface="Inter"/>
                <a:ea typeface="Inter"/>
                <a:cs typeface="Inter"/>
                <a:sym typeface="Inter"/>
              </a:rPr>
              <a:t> les competències necessàries </a:t>
            </a:r>
            <a:r>
              <a:rPr lang="ca" sz="1200">
                <a:solidFill>
                  <a:schemeClr val="dk1"/>
                </a:solidFill>
                <a:latin typeface="Inter Light"/>
                <a:ea typeface="Inter Light"/>
                <a:cs typeface="Inter Light"/>
                <a:sym typeface="Inter Light"/>
              </a:rPr>
              <a:t>  per </a:t>
            </a:r>
            <a:r>
              <a:rPr lang="ca" sz="1200">
                <a:solidFill>
                  <a:schemeClr val="dk1"/>
                </a:solidFill>
                <a:highlight>
                  <a:srgbClr val="9CDCED"/>
                </a:highlight>
                <a:latin typeface="Inter"/>
                <a:ea typeface="Inter"/>
                <a:cs typeface="Inter"/>
                <a:sym typeface="Inter"/>
              </a:rPr>
              <a:t>conèixer,</a:t>
            </a:r>
            <a:r>
              <a:rPr lang="ca" sz="1200">
                <a:solidFill>
                  <a:srgbClr val="9CDCED"/>
                </a:solidFill>
                <a:highlight>
                  <a:srgbClr val="9CDCED"/>
                </a:highlight>
                <a:latin typeface="Inter"/>
                <a:ea typeface="Inter"/>
                <a:cs typeface="Inter"/>
                <a:sym typeface="Inter"/>
              </a:rPr>
              <a:t>.</a:t>
            </a:r>
            <a:r>
              <a:rPr lang="ca" sz="1200">
                <a:solidFill>
                  <a:schemeClr val="dk1"/>
                </a:solidFill>
                <a:highlight>
                  <a:srgbClr val="9CDCED"/>
                </a:highlight>
                <a:latin typeface="Inter"/>
                <a:ea typeface="Inter"/>
                <a:cs typeface="Inter"/>
                <a:sym typeface="Inter"/>
              </a:rPr>
              <a:t>comprendre, qüestionar el món i actuar per a</a:t>
            </a:r>
            <a:r>
              <a:rPr lang="ca" sz="1200">
                <a:solidFill>
                  <a:srgbClr val="9CDCED"/>
                </a:solidFill>
                <a:highlight>
                  <a:srgbClr val="9CDCED"/>
                </a:highlight>
                <a:latin typeface="Inter"/>
                <a:ea typeface="Inter"/>
                <a:cs typeface="Inter"/>
                <a:sym typeface="Inter"/>
              </a:rPr>
              <a:t>.</a:t>
            </a:r>
            <a:r>
              <a:rPr lang="ca" sz="1200">
                <a:solidFill>
                  <a:schemeClr val="dk1"/>
                </a:solidFill>
                <a:highlight>
                  <a:srgbClr val="9CDCED"/>
                </a:highlight>
                <a:latin typeface="Inter"/>
                <a:ea typeface="Inter"/>
                <a:cs typeface="Inter"/>
                <a:sym typeface="Inter"/>
              </a:rPr>
              <a:t>millorar-lo</a:t>
            </a:r>
            <a:r>
              <a:rPr lang="ca" sz="1200">
                <a:solidFill>
                  <a:schemeClr val="dk1"/>
                </a:solidFill>
                <a:latin typeface="Inter Light"/>
                <a:ea typeface="Inter Light"/>
                <a:cs typeface="Inter Light"/>
                <a:sym typeface="Inter Light"/>
              </a:rPr>
              <a:t>.</a:t>
            </a:r>
            <a:endParaRPr sz="1200">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1200"/>
              <a:buFont typeface="Arial"/>
              <a:buNone/>
            </a:pPr>
            <a:r>
              <a:t/>
            </a:r>
            <a:endParaRPr>
              <a:solidFill>
                <a:schemeClr val="dk1"/>
              </a:solidFill>
              <a:latin typeface="Inter"/>
              <a:ea typeface="Inter"/>
              <a:cs typeface="Inter"/>
              <a:sym typeface="Inter"/>
            </a:endParaRPr>
          </a:p>
        </p:txBody>
      </p:sp>
      <p:sp>
        <p:nvSpPr>
          <p:cNvPr id="96" name="Google Shape;96;g255ce279fbd_0_76"/>
          <p:cNvSpPr txBox="1"/>
          <p:nvPr/>
        </p:nvSpPr>
        <p:spPr>
          <a:xfrm>
            <a:off x="228000" y="426561"/>
            <a:ext cx="4116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85000"/>
              </a:lnSpc>
              <a:spcBef>
                <a:spcPts val="0"/>
              </a:spcBef>
              <a:spcAft>
                <a:spcPts val="0"/>
              </a:spcAft>
              <a:buClr>
                <a:srgbClr val="000000"/>
              </a:buClr>
              <a:buSzPts val="2000"/>
              <a:buFont typeface="Arial"/>
              <a:buNone/>
            </a:pPr>
            <a:r>
              <a:rPr b="0" i="0" lang="ca" sz="2000" u="none" cap="none" strike="noStrike">
                <a:solidFill>
                  <a:schemeClr val="dk1"/>
                </a:solidFill>
                <a:latin typeface="Inter"/>
                <a:ea typeface="Inter"/>
                <a:cs typeface="Inter"/>
                <a:sym typeface="Inter"/>
              </a:rPr>
              <a:t>ARRELS</a:t>
            </a:r>
            <a:endParaRPr b="0" i="0" sz="2000" u="none" cap="none" strike="noStrike">
              <a:solidFill>
                <a:schemeClr val="dk1"/>
              </a:solidFill>
              <a:latin typeface="Inter"/>
              <a:ea typeface="Inter"/>
              <a:cs typeface="Inter"/>
              <a:sym typeface="Inter"/>
            </a:endParaRPr>
          </a:p>
        </p:txBody>
      </p:sp>
      <p:pic>
        <p:nvPicPr>
          <p:cNvPr id="97" name="Google Shape;97;g255ce279fbd_0_76"/>
          <p:cNvPicPr preferRelativeResize="0"/>
          <p:nvPr/>
        </p:nvPicPr>
        <p:blipFill rotWithShape="1">
          <a:blip r:embed="rId3">
            <a:alphaModFix/>
          </a:blip>
          <a:srcRect b="0" l="2335" r="2335" t="0"/>
          <a:stretch/>
        </p:blipFill>
        <p:spPr>
          <a:xfrm>
            <a:off x="527334" y="1122275"/>
            <a:ext cx="1792477" cy="1792399"/>
          </a:xfrm>
          <a:prstGeom prst="rect">
            <a:avLst/>
          </a:prstGeom>
          <a:noFill/>
          <a:ln>
            <a:noFill/>
          </a:ln>
        </p:spPr>
      </p:pic>
      <p:sp>
        <p:nvSpPr>
          <p:cNvPr id="98" name="Google Shape;98;g255ce279fbd_0_76"/>
          <p:cNvSpPr txBox="1"/>
          <p:nvPr/>
        </p:nvSpPr>
        <p:spPr>
          <a:xfrm>
            <a:off x="1211013" y="1643438"/>
            <a:ext cx="425100" cy="292500"/>
          </a:xfrm>
          <a:prstGeom prst="rect">
            <a:avLst/>
          </a:prstGeom>
          <a:noFill/>
          <a:ln>
            <a:noFill/>
          </a:ln>
        </p:spPr>
        <p:txBody>
          <a:bodyPr anchorCtr="0" anchor="t"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700"/>
              <a:buFont typeface="Arial"/>
              <a:buNone/>
            </a:pPr>
            <a:r>
              <a:rPr lang="ca" sz="700">
                <a:latin typeface="Inter"/>
                <a:ea typeface="Inter"/>
                <a:cs typeface="Inter"/>
                <a:sym typeface="Inter"/>
              </a:rPr>
              <a:t>què</a:t>
            </a:r>
            <a:r>
              <a:rPr b="0" i="0" lang="ca" sz="700" u="none" cap="none" strike="noStrike">
                <a:solidFill>
                  <a:srgbClr val="000000"/>
                </a:solidFill>
                <a:latin typeface="Inter"/>
                <a:ea typeface="Inter"/>
                <a:cs typeface="Inter"/>
                <a:sym typeface="Inter"/>
              </a:rPr>
              <a:t>?</a:t>
            </a:r>
            <a:endParaRPr b="0" i="0" sz="700" u="none" cap="none" strike="noStrike">
              <a:solidFill>
                <a:srgbClr val="000000"/>
              </a:solidFill>
              <a:latin typeface="Inter"/>
              <a:ea typeface="Inter"/>
              <a:cs typeface="Inter"/>
              <a:sym typeface="Inter"/>
            </a:endParaRPr>
          </a:p>
        </p:txBody>
      </p:sp>
      <p:sp>
        <p:nvSpPr>
          <p:cNvPr id="99" name="Google Shape;99;g255ce279fbd_0_76"/>
          <p:cNvSpPr txBox="1"/>
          <p:nvPr/>
        </p:nvSpPr>
        <p:spPr>
          <a:xfrm>
            <a:off x="1211013" y="1999788"/>
            <a:ext cx="425100" cy="292500"/>
          </a:xfrm>
          <a:prstGeom prst="rect">
            <a:avLst/>
          </a:prstGeom>
          <a:noFill/>
          <a:ln>
            <a:noFill/>
          </a:ln>
        </p:spPr>
        <p:txBody>
          <a:bodyPr anchorCtr="0" anchor="t"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700"/>
              <a:buFont typeface="Arial"/>
              <a:buNone/>
            </a:pPr>
            <a:r>
              <a:rPr lang="ca" sz="700">
                <a:latin typeface="Inter"/>
                <a:ea typeface="Inter"/>
                <a:cs typeface="Inter"/>
                <a:sym typeface="Inter"/>
              </a:rPr>
              <a:t>Com</a:t>
            </a:r>
            <a:r>
              <a:rPr b="0" i="0" lang="ca" sz="700" u="none" cap="none" strike="noStrike">
                <a:solidFill>
                  <a:srgbClr val="000000"/>
                </a:solidFill>
                <a:latin typeface="Inter"/>
                <a:ea typeface="Inter"/>
                <a:cs typeface="Inter"/>
                <a:sym typeface="Inter"/>
              </a:rPr>
              <a:t>?</a:t>
            </a:r>
            <a:endParaRPr b="0" i="0" sz="700" u="none" cap="none" strike="noStrike">
              <a:solidFill>
                <a:srgbClr val="000000"/>
              </a:solidFill>
              <a:latin typeface="Inter"/>
              <a:ea typeface="Inter"/>
              <a:cs typeface="Inter"/>
              <a:sym typeface="Inter"/>
            </a:endParaRPr>
          </a:p>
        </p:txBody>
      </p:sp>
      <p:sp>
        <p:nvSpPr>
          <p:cNvPr id="100" name="Google Shape;100;g255ce279fbd_0_76"/>
          <p:cNvSpPr txBox="1"/>
          <p:nvPr/>
        </p:nvSpPr>
        <p:spPr>
          <a:xfrm>
            <a:off x="612225" y="2356125"/>
            <a:ext cx="730500" cy="292500"/>
          </a:xfrm>
          <a:prstGeom prst="rect">
            <a:avLst/>
          </a:prstGeom>
          <a:noFill/>
          <a:ln>
            <a:noFill/>
          </a:ln>
        </p:spPr>
        <p:txBody>
          <a:bodyPr anchorCtr="0" anchor="t" bIns="91425" lIns="91425" spcFirstLastPara="1" rIns="91425" wrap="square" tIns="91425">
            <a:noAutofit/>
          </a:bodyPr>
          <a:lstStyle/>
          <a:p>
            <a:pPr indent="0" lvl="0" marL="0" marR="0" rtl="0" algn="r">
              <a:lnSpc>
                <a:spcPct val="80000"/>
              </a:lnSpc>
              <a:spcBef>
                <a:spcPts val="0"/>
              </a:spcBef>
              <a:spcAft>
                <a:spcPts val="0"/>
              </a:spcAft>
              <a:buClr>
                <a:srgbClr val="000000"/>
              </a:buClr>
              <a:buSzPts val="438"/>
              <a:buFont typeface="Arial"/>
              <a:buNone/>
            </a:pPr>
            <a:r>
              <a:rPr lang="ca" sz="737">
                <a:latin typeface="Inter"/>
                <a:ea typeface="Inter"/>
                <a:cs typeface="Inter"/>
                <a:sym typeface="Inter"/>
              </a:rPr>
              <a:t>Per a què</a:t>
            </a:r>
            <a:r>
              <a:rPr b="0" i="0" lang="ca" sz="737" u="none" cap="none" strike="noStrike">
                <a:solidFill>
                  <a:srgbClr val="000000"/>
                </a:solidFill>
                <a:latin typeface="Inter"/>
                <a:ea typeface="Inter"/>
                <a:cs typeface="Inter"/>
                <a:sym typeface="Inter"/>
              </a:rPr>
              <a:t>?</a:t>
            </a:r>
            <a:endParaRPr b="0" i="0" sz="737" u="none" cap="none" strike="noStrike">
              <a:solidFill>
                <a:srgbClr val="000000"/>
              </a:solidFill>
              <a:latin typeface="Inter"/>
              <a:ea typeface="Inter"/>
              <a:cs typeface="Inter"/>
              <a:sym typeface="Inter"/>
            </a:endParaRPr>
          </a:p>
        </p:txBody>
      </p:sp>
      <p:sp>
        <p:nvSpPr>
          <p:cNvPr id="101" name="Google Shape;101;g255ce279fbd_0_76"/>
          <p:cNvSpPr txBox="1"/>
          <p:nvPr/>
        </p:nvSpPr>
        <p:spPr>
          <a:xfrm>
            <a:off x="1407050" y="2356125"/>
            <a:ext cx="730500" cy="26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438"/>
              <a:buFont typeface="Arial"/>
              <a:buNone/>
            </a:pPr>
            <a:r>
              <a:rPr lang="ca" sz="737">
                <a:latin typeface="Inter"/>
                <a:ea typeface="Inter"/>
                <a:cs typeface="Inter"/>
                <a:sym typeface="Inter"/>
              </a:rPr>
              <a:t>Per què</a:t>
            </a:r>
            <a:r>
              <a:rPr b="0" i="0" lang="ca" sz="737" u="none" cap="none" strike="noStrike">
                <a:solidFill>
                  <a:srgbClr val="000000"/>
                </a:solidFill>
                <a:latin typeface="Inter"/>
                <a:ea typeface="Inter"/>
                <a:cs typeface="Inter"/>
                <a:sym typeface="Inter"/>
              </a:rPr>
              <a:t>?</a:t>
            </a:r>
            <a:endParaRPr b="0" i="0" sz="737" u="none" cap="none" strike="noStrike">
              <a:solidFill>
                <a:srgbClr val="000000"/>
              </a:solidFill>
              <a:latin typeface="Inter"/>
              <a:ea typeface="Inter"/>
              <a:cs typeface="Inter"/>
              <a:sym typeface="Inter"/>
            </a:endParaRPr>
          </a:p>
        </p:txBody>
      </p:sp>
      <p:sp>
        <p:nvSpPr>
          <p:cNvPr id="102" name="Google Shape;102;g255ce279fbd_0_76"/>
          <p:cNvSpPr txBox="1"/>
          <p:nvPr/>
        </p:nvSpPr>
        <p:spPr>
          <a:xfrm>
            <a:off x="86675" y="768275"/>
            <a:ext cx="3995100" cy="35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1100">
              <a:solidFill>
                <a:schemeClr val="dk1"/>
              </a:solidFill>
            </a:endParaRPr>
          </a:p>
        </p:txBody>
      </p:sp>
      <p:sp>
        <p:nvSpPr>
          <p:cNvPr id="103" name="Google Shape;103;g255ce279fbd_0_76"/>
          <p:cNvSpPr/>
          <p:nvPr/>
        </p:nvSpPr>
        <p:spPr>
          <a:xfrm rot="803531">
            <a:off x="1785038" y="2555847"/>
            <a:ext cx="2505018" cy="1951199"/>
          </a:xfrm>
          <a:prstGeom prst="dodecagon">
            <a:avLst/>
          </a:prstGeom>
          <a:noFill/>
          <a:ln cap="flat" cmpd="sng" w="9525">
            <a:solidFill>
              <a:srgbClr val="EFF3A3"/>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None/>
            </a:pPr>
            <a:r>
              <a:t/>
            </a:r>
            <a:endParaRPr b="1" sz="1100">
              <a:solidFill>
                <a:schemeClr val="dk1"/>
              </a:solidFill>
              <a:latin typeface="Inter"/>
              <a:ea typeface="Inter"/>
              <a:cs typeface="Inter"/>
              <a:sym typeface="Inter"/>
            </a:endParaRPr>
          </a:p>
          <a:p>
            <a:pPr indent="0" lvl="0" marL="0" rtl="0" algn="ctr">
              <a:lnSpc>
                <a:spcPct val="115000"/>
              </a:lnSpc>
              <a:spcBef>
                <a:spcPts val="0"/>
              </a:spcBef>
              <a:spcAft>
                <a:spcPts val="0"/>
              </a:spcAft>
              <a:buClr>
                <a:schemeClr val="dk1"/>
              </a:buClr>
              <a:buSzPts val="1100"/>
              <a:buFont typeface="Arial"/>
              <a:buNone/>
            </a:pPr>
            <a:r>
              <a:rPr b="1" lang="ca" sz="1100">
                <a:solidFill>
                  <a:schemeClr val="dk1"/>
                </a:solidFill>
                <a:latin typeface="Inter"/>
                <a:ea typeface="Inter"/>
                <a:cs typeface="Inter"/>
                <a:sym typeface="Inter"/>
              </a:rPr>
              <a:t>Aprenentatge per Projectes</a:t>
            </a:r>
            <a:endParaRPr b="1" sz="1100">
              <a:solidFill>
                <a:schemeClr val="dk1"/>
              </a:solidFill>
              <a:latin typeface="Inter"/>
              <a:ea typeface="Inter"/>
              <a:cs typeface="Inter"/>
              <a:sym typeface="Inter"/>
            </a:endParaRPr>
          </a:p>
          <a:p>
            <a:pPr indent="0" lvl="0" marL="0" rtl="0" algn="l">
              <a:spcBef>
                <a:spcPts val="0"/>
              </a:spcBef>
              <a:spcAft>
                <a:spcPts val="0"/>
              </a:spcAft>
              <a:buNone/>
            </a:pPr>
            <a:r>
              <a:rPr lang="ca" sz="800">
                <a:solidFill>
                  <a:schemeClr val="dk1"/>
                </a:solidFill>
                <a:latin typeface="Inter Light"/>
                <a:ea typeface="Inter Light"/>
                <a:cs typeface="Inter Light"/>
                <a:sym typeface="Inter Light"/>
              </a:rPr>
              <a:t>Metodologia que concreta el </a:t>
            </a:r>
            <a:r>
              <a:rPr b="1" lang="ca" sz="800">
                <a:solidFill>
                  <a:schemeClr val="dk1"/>
                </a:solidFill>
                <a:latin typeface="Inter"/>
                <a:ea typeface="Inter"/>
                <a:cs typeface="Inter"/>
                <a:sym typeface="Inter"/>
              </a:rPr>
              <a:t>Com s’aprèn</a:t>
            </a:r>
            <a:r>
              <a:rPr lang="ca" sz="800">
                <a:solidFill>
                  <a:schemeClr val="dk1"/>
                </a:solidFill>
                <a:latin typeface="Inter Light"/>
                <a:ea typeface="Inter Light"/>
                <a:cs typeface="Inter Light"/>
                <a:sym typeface="Inter Light"/>
              </a:rPr>
              <a:t>. Construcció dinàmica, fonamentada en els principis de la </a:t>
            </a:r>
            <a:r>
              <a:rPr b="1" lang="ca" sz="800">
                <a:solidFill>
                  <a:schemeClr val="dk1"/>
                </a:solidFill>
                <a:latin typeface="Inter"/>
                <a:ea typeface="Inter"/>
                <a:cs typeface="Inter"/>
                <a:sym typeface="Inter"/>
              </a:rPr>
              <a:t>pedagogia activa</a:t>
            </a:r>
            <a:r>
              <a:rPr lang="ca" sz="800">
                <a:solidFill>
                  <a:schemeClr val="dk1"/>
                </a:solidFill>
                <a:latin typeface="Inter Light"/>
                <a:ea typeface="Inter Light"/>
                <a:cs typeface="Inter Light"/>
                <a:sym typeface="Inter Light"/>
              </a:rPr>
              <a:t> i la </a:t>
            </a:r>
            <a:r>
              <a:rPr b="1" lang="ca" sz="800">
                <a:solidFill>
                  <a:schemeClr val="dk1"/>
                </a:solidFill>
                <a:latin typeface="Inter"/>
                <a:ea typeface="Inter"/>
                <a:cs typeface="Inter"/>
                <a:sym typeface="Inter"/>
              </a:rPr>
              <a:t>teoria socioconstruccionista</a:t>
            </a:r>
            <a:r>
              <a:rPr lang="ca" sz="800">
                <a:solidFill>
                  <a:schemeClr val="dk1"/>
                </a:solidFill>
                <a:latin typeface="Inter Light"/>
                <a:ea typeface="Inter Light"/>
                <a:cs typeface="Inter Light"/>
                <a:sym typeface="Inter Light"/>
              </a:rPr>
              <a:t> de l’aprenentatge, que ens condueix a canviar les maneres de ser i fer a l’aula, situant a l’</a:t>
            </a:r>
            <a:r>
              <a:rPr b="1" lang="ca" sz="800">
                <a:solidFill>
                  <a:schemeClr val="dk1"/>
                </a:solidFill>
                <a:latin typeface="Inter"/>
                <a:ea typeface="Inter"/>
                <a:cs typeface="Inter"/>
                <a:sym typeface="Inter"/>
              </a:rPr>
              <a:t>alumnat com a protagonista actiu i compromès</a:t>
            </a:r>
            <a:r>
              <a:rPr lang="ca" sz="800">
                <a:solidFill>
                  <a:schemeClr val="dk1"/>
                </a:solidFill>
                <a:latin typeface="Inter Light"/>
                <a:ea typeface="Inter Light"/>
                <a:cs typeface="Inter Light"/>
                <a:sym typeface="Inter Light"/>
              </a:rPr>
              <a:t> del seu aprenentatge.</a:t>
            </a:r>
            <a:endParaRPr sz="800">
              <a:solidFill>
                <a:schemeClr val="dk1"/>
              </a:solidFill>
              <a:latin typeface="Inter Light"/>
              <a:ea typeface="Inter Light"/>
              <a:cs typeface="Inter Light"/>
              <a:sym typeface="Inter Light"/>
            </a:endParaRPr>
          </a:p>
          <a:p>
            <a:pPr indent="0" lvl="0" marL="0" rtl="0" algn="l">
              <a:spcBef>
                <a:spcPts val="0"/>
              </a:spcBef>
              <a:spcAft>
                <a:spcPts val="0"/>
              </a:spcAft>
              <a:buNone/>
            </a:pPr>
            <a:r>
              <a:t/>
            </a:r>
            <a:endParaRPr sz="1000">
              <a:solidFill>
                <a:schemeClr val="dk1"/>
              </a:solidFill>
              <a:latin typeface="Inter Light"/>
              <a:ea typeface="Inter Light"/>
              <a:cs typeface="Inter Light"/>
              <a:sym typeface="Inter Light"/>
            </a:endParaRPr>
          </a:p>
          <a:p>
            <a:pPr indent="0" lvl="0" marL="0" rtl="0" algn="ctr">
              <a:lnSpc>
                <a:spcPct val="115000"/>
              </a:lnSpc>
              <a:spcBef>
                <a:spcPts val="0"/>
              </a:spcBef>
              <a:spcAft>
                <a:spcPts val="0"/>
              </a:spcAft>
              <a:buClr>
                <a:schemeClr val="dk1"/>
              </a:buClr>
              <a:buSzPts val="1100"/>
              <a:buFont typeface="Arial"/>
              <a:buNone/>
            </a:pPr>
            <a:r>
              <a:t/>
            </a:r>
            <a:endParaRPr sz="700"/>
          </a:p>
        </p:txBody>
      </p:sp>
      <p:sp>
        <p:nvSpPr>
          <p:cNvPr id="104" name="Google Shape;104;g255ce279fbd_0_76"/>
          <p:cNvSpPr/>
          <p:nvPr/>
        </p:nvSpPr>
        <p:spPr>
          <a:xfrm rot="-901779">
            <a:off x="2233431" y="391026"/>
            <a:ext cx="2152949" cy="1715302"/>
          </a:xfrm>
          <a:prstGeom prst="dodecagon">
            <a:avLst/>
          </a:prstGeom>
          <a:noFill/>
          <a:ln cap="flat" cmpd="sng" w="9525">
            <a:solidFill>
              <a:srgbClr val="FFF2CC"/>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None/>
            </a:pPr>
            <a:r>
              <a:rPr b="1" lang="ca" sz="1100">
                <a:solidFill>
                  <a:schemeClr val="dk1"/>
                </a:solidFill>
                <a:latin typeface="Inter"/>
                <a:ea typeface="Inter"/>
                <a:cs typeface="Inter"/>
                <a:sym typeface="Inter"/>
              </a:rPr>
              <a:t>Aprenentatge amb sentit</a:t>
            </a:r>
            <a:endParaRPr b="1" sz="1100">
              <a:solidFill>
                <a:schemeClr val="dk1"/>
              </a:solidFill>
              <a:latin typeface="Inter"/>
              <a:ea typeface="Inter"/>
              <a:cs typeface="Inter"/>
              <a:sym typeface="Inter"/>
            </a:endParaRPr>
          </a:p>
          <a:p>
            <a:pPr indent="0" lvl="0" marL="0" rtl="0" algn="ctr">
              <a:lnSpc>
                <a:spcPct val="115000"/>
              </a:lnSpc>
              <a:spcBef>
                <a:spcPts val="0"/>
              </a:spcBef>
              <a:spcAft>
                <a:spcPts val="0"/>
              </a:spcAft>
              <a:buNone/>
            </a:pPr>
            <a:r>
              <a:rPr lang="ca" sz="800">
                <a:solidFill>
                  <a:schemeClr val="dk1"/>
                </a:solidFill>
                <a:latin typeface="Inter Light"/>
                <a:ea typeface="Inter Light"/>
                <a:cs typeface="Inter Light"/>
                <a:sym typeface="Inter Light"/>
              </a:rPr>
              <a:t>És aquell aprenentatge que connecta amb la vida dels aprenents i amb la resolució de problemes del món real, el qual esdevé profund, perdurable i transferible a altres situacions i contextos</a:t>
            </a:r>
            <a:r>
              <a:rPr b="1" lang="ca" sz="800">
                <a:solidFill>
                  <a:schemeClr val="dk1"/>
                </a:solidFill>
                <a:latin typeface="Inter"/>
                <a:ea typeface="Inter"/>
                <a:cs typeface="Inter"/>
                <a:sym typeface="Inter"/>
              </a:rPr>
              <a:t>.</a:t>
            </a:r>
            <a:endParaRPr sz="700"/>
          </a:p>
        </p:txBody>
      </p:sp>
      <p:sp>
        <p:nvSpPr>
          <p:cNvPr id="105" name="Google Shape;105;g255ce279fbd_0_76"/>
          <p:cNvSpPr/>
          <p:nvPr/>
        </p:nvSpPr>
        <p:spPr>
          <a:xfrm>
            <a:off x="7360075" y="4449150"/>
            <a:ext cx="1488300" cy="354000"/>
          </a:xfrm>
          <a:prstGeom prst="rect">
            <a:avLst/>
          </a:prstGeom>
          <a:solidFill>
            <a:srgbClr val="C6AD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g257251764d8_0_0"/>
          <p:cNvPicPr preferRelativeResize="0"/>
          <p:nvPr/>
        </p:nvPicPr>
        <p:blipFill>
          <a:blip r:embed="rId3">
            <a:alphaModFix/>
          </a:blip>
          <a:stretch>
            <a:fillRect/>
          </a:stretch>
        </p:blipFill>
        <p:spPr>
          <a:xfrm>
            <a:off x="271500" y="1132125"/>
            <a:ext cx="8601001" cy="3872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g257251764d8_0_4"/>
          <p:cNvPicPr preferRelativeResize="0"/>
          <p:nvPr/>
        </p:nvPicPr>
        <p:blipFill>
          <a:blip r:embed="rId3">
            <a:alphaModFix/>
          </a:blip>
          <a:stretch>
            <a:fillRect/>
          </a:stretch>
        </p:blipFill>
        <p:spPr>
          <a:xfrm>
            <a:off x="123575" y="72125"/>
            <a:ext cx="2735401" cy="4999260"/>
          </a:xfrm>
          <a:prstGeom prst="rect">
            <a:avLst/>
          </a:prstGeom>
          <a:noFill/>
          <a:ln>
            <a:noFill/>
          </a:ln>
        </p:spPr>
      </p:pic>
      <p:pic>
        <p:nvPicPr>
          <p:cNvPr id="116" name="Google Shape;116;g257251764d8_0_4"/>
          <p:cNvPicPr preferRelativeResize="0"/>
          <p:nvPr/>
        </p:nvPicPr>
        <p:blipFill>
          <a:blip r:embed="rId4">
            <a:alphaModFix/>
          </a:blip>
          <a:stretch>
            <a:fillRect/>
          </a:stretch>
        </p:blipFill>
        <p:spPr>
          <a:xfrm>
            <a:off x="2945425" y="2026750"/>
            <a:ext cx="6075003" cy="27349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Connectem</a:t>
            </a:r>
            <a:endParaRPr b="0" i="0" sz="2500" u="none" cap="none" strike="noStrike">
              <a:solidFill>
                <a:srgbClr val="000000"/>
              </a:solidFill>
              <a:latin typeface="Inter"/>
              <a:ea typeface="Inter"/>
              <a:cs typeface="Inter"/>
              <a:sym typeface="Inter"/>
            </a:endParaRPr>
          </a:p>
        </p:txBody>
      </p:sp>
      <p:sp>
        <p:nvSpPr>
          <p:cNvPr id="122" name="Google Shape;122;p4"/>
          <p:cNvSpPr txBox="1"/>
          <p:nvPr/>
        </p:nvSpPr>
        <p:spPr>
          <a:xfrm>
            <a:off x="311700" y="1123343"/>
            <a:ext cx="4116000" cy="304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Pregunta clau</a:t>
            </a:r>
            <a:endParaRPr b="0" i="0" sz="1200" u="none" cap="none" strike="noStrike">
              <a:solidFill>
                <a:srgbClr val="C6ADF0"/>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1600">
                <a:solidFill>
                  <a:schemeClr val="dk1"/>
                </a:solidFill>
                <a:latin typeface="Verdana"/>
                <a:ea typeface="Verdana"/>
                <a:cs typeface="Verdana"/>
                <a:sym typeface="Verdana"/>
              </a:rPr>
              <a:t>Com podem generar de forma ràpida idees  per crear projectes que estiguin centrades en el contingut, les competències transversals i les rutines de pensament?</a:t>
            </a:r>
            <a:endParaRPr sz="1600">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000"/>
              <a:buFont typeface="Arial"/>
              <a:buNone/>
            </a:pPr>
            <a:r>
              <a:t/>
            </a:r>
            <a:endParaRPr sz="1000">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rgbClr val="C6ADF0"/>
              </a:solidFill>
              <a:latin typeface="Inter"/>
              <a:ea typeface="Inter"/>
              <a:cs typeface="Inter"/>
              <a:sym typeface="Inter"/>
            </a:endParaRPr>
          </a:p>
          <a:p>
            <a:pPr indent="0" lvl="0" marL="0" rtl="0" algn="l">
              <a:spcBef>
                <a:spcPts val="0"/>
              </a:spcBef>
              <a:spcAft>
                <a:spcPts val="0"/>
              </a:spcAft>
              <a:buClr>
                <a:srgbClr val="000000"/>
              </a:buClr>
              <a:buSzPts val="1200"/>
              <a:buFont typeface="Arial"/>
              <a:buNone/>
            </a:pPr>
            <a:r>
              <a:rPr lang="ca" sz="1200" u="sng">
                <a:solidFill>
                  <a:schemeClr val="hlink"/>
                </a:solidFill>
                <a:latin typeface="Inter"/>
                <a:ea typeface="Inter"/>
                <a:cs typeface="Inter"/>
                <a:sym typeface="Inter"/>
                <a:hlinkClick r:id="rId3"/>
              </a:rPr>
              <a:t>DINÀMICA D’IDEACIÓ</a:t>
            </a:r>
            <a:endParaRPr sz="1200">
              <a:solidFill>
                <a:schemeClr val="dk1"/>
              </a:solidFill>
              <a:latin typeface="Inter"/>
              <a:ea typeface="Inter"/>
              <a:cs typeface="Inter"/>
              <a:sym typeface="Inter"/>
            </a:endParaRPr>
          </a:p>
          <a:p>
            <a:pPr indent="0" lvl="0" marL="0" marR="0" rtl="0" algn="l">
              <a:lnSpc>
                <a:spcPct val="100000"/>
              </a:lnSpc>
              <a:spcBef>
                <a:spcPts val="0"/>
              </a:spcBef>
              <a:spcAft>
                <a:spcPts val="0"/>
              </a:spcAft>
              <a:buClr>
                <a:schemeClr val="dk1"/>
              </a:buClr>
              <a:buSzPts val="1100"/>
              <a:buFont typeface="Arial"/>
              <a:buNone/>
            </a:pPr>
            <a:r>
              <a:t/>
            </a:r>
            <a:endParaRPr sz="1200">
              <a:solidFill>
                <a:srgbClr val="C6ADF0"/>
              </a:solidFill>
              <a:latin typeface="Inter"/>
              <a:ea typeface="Inter"/>
              <a:cs typeface="Inter"/>
              <a:sym typeface="Inter"/>
            </a:endParaRPr>
          </a:p>
        </p:txBody>
      </p:sp>
      <p:pic>
        <p:nvPicPr>
          <p:cNvPr id="123" name="Google Shape;123;p4"/>
          <p:cNvPicPr preferRelativeResize="0"/>
          <p:nvPr/>
        </p:nvPicPr>
        <p:blipFill rotWithShape="1">
          <a:blip r:embed="rId4">
            <a:alphaModFix/>
          </a:blip>
          <a:srcRect b="0" l="0" r="0" t="0"/>
          <a:stretch/>
        </p:blipFill>
        <p:spPr>
          <a:xfrm>
            <a:off x="325533" y="164550"/>
            <a:ext cx="774425" cy="774400"/>
          </a:xfrm>
          <a:prstGeom prst="rect">
            <a:avLst/>
          </a:prstGeom>
          <a:noFill/>
          <a:ln>
            <a:noFill/>
          </a:ln>
        </p:spPr>
      </p:pic>
      <p:pic>
        <p:nvPicPr>
          <p:cNvPr id="124" name="Google Shape;124;p4"/>
          <p:cNvPicPr preferRelativeResize="0"/>
          <p:nvPr/>
        </p:nvPicPr>
        <p:blipFill>
          <a:blip r:embed="rId5">
            <a:alphaModFix/>
          </a:blip>
          <a:stretch>
            <a:fillRect/>
          </a:stretch>
        </p:blipFill>
        <p:spPr>
          <a:xfrm rot="-22">
            <a:off x="4620375" y="1612641"/>
            <a:ext cx="4116001" cy="27234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133300" y="1078468"/>
            <a:ext cx="4116000" cy="368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ca" sz="1100">
                <a:solidFill>
                  <a:schemeClr val="dk1"/>
                </a:solidFill>
                <a:latin typeface="Verdana"/>
                <a:ea typeface="Verdana"/>
                <a:cs typeface="Verdana"/>
                <a:sym typeface="Verdana"/>
              </a:rPr>
              <a:t>Part 1</a:t>
            </a:r>
            <a:r>
              <a:rPr lang="ca" sz="1100">
                <a:solidFill>
                  <a:schemeClr val="dk1"/>
                </a:solidFill>
                <a:latin typeface="Verdana"/>
                <a:ea typeface="Verdana"/>
                <a:cs typeface="Verdana"/>
                <a:sym typeface="Verdana"/>
              </a:rPr>
              <a:t>. INDIVIDUAL </a:t>
            </a:r>
            <a:r>
              <a:rPr b="1" lang="ca" sz="1100">
                <a:solidFill>
                  <a:schemeClr val="dk1"/>
                </a:solidFill>
                <a:latin typeface="Verdana"/>
                <a:ea typeface="Verdana"/>
                <a:cs typeface="Verdana"/>
                <a:sym typeface="Verdana"/>
              </a:rPr>
              <a:t>(5 min)</a:t>
            </a:r>
            <a:endParaRPr sz="1100">
              <a:solidFill>
                <a:schemeClr val="dk1"/>
              </a:solidFill>
              <a:latin typeface="Verdana"/>
              <a:ea typeface="Verdana"/>
              <a:cs typeface="Verdana"/>
              <a:sym typeface="Verdana"/>
            </a:endParaRPr>
          </a:p>
          <a:p>
            <a:pPr indent="0" lvl="0" marL="0" rtl="0" algn="l">
              <a:spcBef>
                <a:spcPts val="600"/>
              </a:spcBef>
              <a:spcAft>
                <a:spcPts val="0"/>
              </a:spcAft>
              <a:buNone/>
            </a:pPr>
            <a:r>
              <a:t/>
            </a:r>
            <a:endParaRPr sz="9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Pregunta clau?</a:t>
            </a:r>
            <a:endParaRPr b="0" i="0" sz="1200" u="none" cap="none" strike="noStrike">
              <a:solidFill>
                <a:srgbClr val="C6ADF0"/>
              </a:solidFill>
              <a:latin typeface="Inter"/>
              <a:ea typeface="Inter"/>
              <a:cs typeface="Inter"/>
              <a:sym typeface="Inter"/>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600"/>
              </a:spcBef>
              <a:spcAft>
                <a:spcPts val="0"/>
              </a:spcAft>
              <a:buNone/>
            </a:pPr>
            <a:r>
              <a:rPr lang="ca" sz="900">
                <a:solidFill>
                  <a:schemeClr val="dk1"/>
                </a:solidFill>
                <a:latin typeface="Verdana"/>
                <a:ea typeface="Verdana"/>
                <a:cs typeface="Verdana"/>
                <a:sym typeface="Verdana"/>
              </a:rPr>
              <a:t>P</a:t>
            </a:r>
            <a:r>
              <a:rPr lang="ca" sz="900">
                <a:solidFill>
                  <a:schemeClr val="dk1"/>
                </a:solidFill>
                <a:latin typeface="Verdana"/>
                <a:ea typeface="Verdana"/>
                <a:cs typeface="Verdana"/>
                <a:sym typeface="Verdana"/>
              </a:rPr>
              <a:t>ensa un projecte que hagis realitzat o que t’agradaria realitzar i apunta una idea per nota adhesiva de color blanc:</a:t>
            </a:r>
            <a:endParaRPr sz="900">
              <a:solidFill>
                <a:schemeClr val="dk1"/>
              </a:solidFill>
              <a:latin typeface="Verdana"/>
              <a:ea typeface="Verdana"/>
              <a:cs typeface="Verdana"/>
              <a:sym typeface="Verdana"/>
            </a:endParaRPr>
          </a:p>
          <a:p>
            <a:pPr indent="0" lvl="0" marL="0" rtl="0" algn="l">
              <a:spcBef>
                <a:spcPts val="600"/>
              </a:spcBef>
              <a:spcAft>
                <a:spcPts val="0"/>
              </a:spcAft>
              <a:buNone/>
            </a:pPr>
            <a:r>
              <a:rPr lang="ca" sz="900">
                <a:solidFill>
                  <a:schemeClr val="dk1"/>
                </a:solidFill>
                <a:latin typeface="Verdana"/>
                <a:ea typeface="Verdana"/>
                <a:cs typeface="Verdana"/>
                <a:sym typeface="Verdana"/>
              </a:rPr>
              <a:t>ALGUNES COSES QUE US PODEN AJUDAR</a:t>
            </a:r>
            <a:endParaRPr sz="900">
              <a:solidFill>
                <a:schemeClr val="dk1"/>
              </a:solidFill>
              <a:latin typeface="Verdana"/>
              <a:ea typeface="Verdana"/>
              <a:cs typeface="Verdana"/>
              <a:sym typeface="Verdana"/>
            </a:endParaRPr>
          </a:p>
          <a:p>
            <a:pPr indent="-285750" lvl="0" marL="457200" rtl="0" algn="l">
              <a:spcBef>
                <a:spcPts val="600"/>
              </a:spcBef>
              <a:spcAft>
                <a:spcPts val="0"/>
              </a:spcAft>
              <a:buClr>
                <a:schemeClr val="dk1"/>
              </a:buClr>
              <a:buSzPts val="900"/>
              <a:buFont typeface="Verdana"/>
              <a:buChar char="-"/>
            </a:pPr>
            <a:r>
              <a:rPr lang="ca" sz="900">
                <a:solidFill>
                  <a:schemeClr val="dk1"/>
                </a:solidFill>
                <a:latin typeface="Verdana"/>
                <a:ea typeface="Verdana"/>
                <a:cs typeface="Verdana"/>
                <a:sym typeface="Verdana"/>
              </a:rPr>
              <a:t>Quines activitats, experiències, idees has pensat?</a:t>
            </a:r>
            <a:endParaRPr sz="900">
              <a:solidFill>
                <a:schemeClr val="dk1"/>
              </a:solidFill>
              <a:latin typeface="Verdana"/>
              <a:ea typeface="Verdana"/>
              <a:cs typeface="Verdana"/>
              <a:sym typeface="Verdana"/>
            </a:endParaRPr>
          </a:p>
          <a:p>
            <a:pPr indent="-285750" lvl="0" marL="457200" rtl="0" algn="l">
              <a:spcBef>
                <a:spcPts val="0"/>
              </a:spcBef>
              <a:spcAft>
                <a:spcPts val="0"/>
              </a:spcAft>
              <a:buClr>
                <a:schemeClr val="dk1"/>
              </a:buClr>
              <a:buSzPts val="900"/>
              <a:buFont typeface="Verdana"/>
              <a:buChar char="-"/>
            </a:pPr>
            <a:r>
              <a:rPr lang="ca" sz="900">
                <a:solidFill>
                  <a:schemeClr val="dk1"/>
                </a:solidFill>
                <a:latin typeface="Verdana"/>
                <a:ea typeface="Verdana"/>
                <a:cs typeface="Verdana"/>
                <a:sym typeface="Verdana"/>
              </a:rPr>
              <a:t>quins recursos necessitaràs, experiències, idees tens per al projecte?</a:t>
            </a:r>
            <a:endParaRPr sz="900">
              <a:solidFill>
                <a:schemeClr val="dk1"/>
              </a:solidFill>
              <a:latin typeface="Verdana"/>
              <a:ea typeface="Verdana"/>
              <a:cs typeface="Verdana"/>
              <a:sym typeface="Verdana"/>
            </a:endParaRPr>
          </a:p>
          <a:p>
            <a:pPr indent="-285750" lvl="0" marL="457200" rtl="0" algn="l">
              <a:spcBef>
                <a:spcPts val="0"/>
              </a:spcBef>
              <a:spcAft>
                <a:spcPts val="0"/>
              </a:spcAft>
              <a:buClr>
                <a:schemeClr val="dk1"/>
              </a:buClr>
              <a:buSzPts val="900"/>
              <a:buFont typeface="Verdana"/>
              <a:buChar char="-"/>
            </a:pPr>
            <a:r>
              <a:rPr lang="ca" sz="900">
                <a:solidFill>
                  <a:schemeClr val="dk1"/>
                </a:solidFill>
                <a:latin typeface="Verdana"/>
                <a:ea typeface="Verdana"/>
                <a:cs typeface="Verdana"/>
                <a:sym typeface="Verdana"/>
              </a:rPr>
              <a:t>quines competències transversals, rutines de pensament es podrien treballar?</a:t>
            </a:r>
            <a:endParaRPr sz="900">
              <a:solidFill>
                <a:schemeClr val="dk1"/>
              </a:solidFill>
              <a:latin typeface="Verdana"/>
              <a:ea typeface="Verdana"/>
              <a:cs typeface="Verdana"/>
              <a:sym typeface="Verdana"/>
            </a:endParaRPr>
          </a:p>
          <a:p>
            <a:pPr indent="-285750" lvl="0" marL="457200" rtl="0" algn="l">
              <a:spcBef>
                <a:spcPts val="0"/>
              </a:spcBef>
              <a:spcAft>
                <a:spcPts val="0"/>
              </a:spcAft>
              <a:buClr>
                <a:schemeClr val="dk1"/>
              </a:buClr>
              <a:buSzPts val="900"/>
              <a:buFont typeface="Verdana"/>
              <a:buChar char="-"/>
            </a:pPr>
            <a:r>
              <a:rPr lang="ca" sz="900">
                <a:solidFill>
                  <a:schemeClr val="dk1"/>
                </a:solidFill>
                <a:latin typeface="Verdana"/>
                <a:ea typeface="Verdana"/>
                <a:cs typeface="Verdana"/>
                <a:sym typeface="Verdana"/>
              </a:rPr>
              <a:t>quins ODS es podria assolir o tenir present?</a:t>
            </a:r>
            <a:endParaRPr sz="900">
              <a:solidFill>
                <a:schemeClr val="dk1"/>
              </a:solidFill>
              <a:latin typeface="Verdana"/>
              <a:ea typeface="Verdana"/>
              <a:cs typeface="Verdana"/>
              <a:sym typeface="Verdana"/>
            </a:endParaRPr>
          </a:p>
          <a:p>
            <a:pPr indent="0" lvl="0" marL="0" marR="0" rtl="0" algn="l">
              <a:lnSpc>
                <a:spcPct val="85000"/>
              </a:lnSpc>
              <a:spcBef>
                <a:spcPts val="600"/>
              </a:spcBef>
              <a:spcAft>
                <a:spcPts val="0"/>
              </a:spcAft>
              <a:buClr>
                <a:srgbClr val="000000"/>
              </a:buClr>
              <a:buSzPts val="1200"/>
              <a:buFont typeface="Arial"/>
              <a:buNone/>
            </a:pPr>
            <a:r>
              <a:t/>
            </a:r>
            <a:endParaRPr sz="1200">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457200" rtl="0" algn="l">
              <a:spcBef>
                <a:spcPts val="0"/>
              </a:spcBef>
              <a:spcAft>
                <a:spcPts val="0"/>
              </a:spcAft>
              <a:buNone/>
            </a:pPr>
            <a:r>
              <a:t/>
            </a:r>
            <a:endParaRPr sz="900">
              <a:solidFill>
                <a:schemeClr val="dk1"/>
              </a:solidFill>
              <a:latin typeface="Verdana"/>
              <a:ea typeface="Verdana"/>
              <a:cs typeface="Verdana"/>
              <a:sym typeface="Verdana"/>
            </a:endParaRPr>
          </a:p>
          <a:p>
            <a:pPr indent="0" lvl="0" marL="457200" rtl="0" algn="l">
              <a:spcBef>
                <a:spcPts val="0"/>
              </a:spcBef>
              <a:spcAft>
                <a:spcPts val="0"/>
              </a:spcAft>
              <a:buNone/>
            </a:pPr>
            <a:r>
              <a:rPr lang="ca" sz="900">
                <a:solidFill>
                  <a:schemeClr val="dk1"/>
                </a:solidFill>
                <a:latin typeface="Verdana"/>
                <a:ea typeface="Verdana"/>
                <a:cs typeface="Verdana"/>
                <a:sym typeface="Verdana"/>
              </a:rPr>
              <a:t>Notes adhesives de color blanc.</a:t>
            </a:r>
            <a:endParaRPr b="0" i="0" sz="1200" u="none" cap="none" strike="noStrike">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p:txBody>
      </p:sp>
      <p:sp>
        <p:nvSpPr>
          <p:cNvPr id="130" name="Google Shape;130;p5"/>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Evoquem</a:t>
            </a:r>
            <a:endParaRPr b="0" i="0" sz="2500" u="none" cap="none" strike="noStrike">
              <a:solidFill>
                <a:srgbClr val="000000"/>
              </a:solidFill>
              <a:latin typeface="Inter"/>
              <a:ea typeface="Inter"/>
              <a:cs typeface="Inter"/>
              <a:sym typeface="Inter"/>
            </a:endParaRPr>
          </a:p>
        </p:txBody>
      </p:sp>
      <p:pic>
        <p:nvPicPr>
          <p:cNvPr id="131" name="Google Shape;131;p5"/>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32" name="Google Shape;132;p5"/>
          <p:cNvPicPr preferRelativeResize="0"/>
          <p:nvPr/>
        </p:nvPicPr>
        <p:blipFill>
          <a:blip r:embed="rId4">
            <a:alphaModFix/>
          </a:blip>
          <a:stretch>
            <a:fillRect/>
          </a:stretch>
        </p:blipFill>
        <p:spPr>
          <a:xfrm>
            <a:off x="5161375" y="938950"/>
            <a:ext cx="3107522" cy="2029025"/>
          </a:xfrm>
          <a:prstGeom prst="rect">
            <a:avLst/>
          </a:prstGeom>
          <a:noFill/>
          <a:ln>
            <a:noFill/>
          </a:ln>
        </p:spPr>
      </p:pic>
      <p:pic>
        <p:nvPicPr>
          <p:cNvPr id="133" name="Google Shape;133;p5"/>
          <p:cNvPicPr preferRelativeResize="0"/>
          <p:nvPr/>
        </p:nvPicPr>
        <p:blipFill>
          <a:blip r:embed="rId5">
            <a:alphaModFix/>
          </a:blip>
          <a:stretch>
            <a:fillRect/>
          </a:stretch>
        </p:blipFill>
        <p:spPr>
          <a:xfrm>
            <a:off x="4571999" y="2967975"/>
            <a:ext cx="4579176" cy="214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nvSpPr>
        <p:spPr>
          <a:xfrm>
            <a:off x="311700" y="1123343"/>
            <a:ext cx="4116000" cy="328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ca" sz="1600">
                <a:solidFill>
                  <a:schemeClr val="dk1"/>
                </a:solidFill>
                <a:latin typeface="Inter"/>
                <a:ea typeface="Inter"/>
                <a:cs typeface="Inter"/>
                <a:sym typeface="Inter"/>
              </a:rPr>
              <a:t>Agrupar-se de 3 en 3</a:t>
            </a:r>
            <a:endParaRPr b="1" i="0" sz="16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Verdana"/>
              <a:ea typeface="Verdana"/>
              <a:cs typeface="Verdana"/>
              <a:sym typeface="Verdana"/>
            </a:endParaRPr>
          </a:p>
          <a:p>
            <a:pPr indent="0" lvl="0" marL="0" rtl="0" algn="ctr">
              <a:spcBef>
                <a:spcPts val="600"/>
              </a:spcBef>
              <a:spcAft>
                <a:spcPts val="0"/>
              </a:spcAft>
              <a:buClr>
                <a:schemeClr val="dk1"/>
              </a:buClr>
              <a:buSzPts val="1200"/>
              <a:buFont typeface="Arial"/>
              <a:buNone/>
            </a:pPr>
            <a:r>
              <a:rPr b="1" lang="ca" sz="1600">
                <a:solidFill>
                  <a:schemeClr val="dk1"/>
                </a:solidFill>
                <a:latin typeface="Inter"/>
                <a:ea typeface="Inter"/>
                <a:cs typeface="Inter"/>
                <a:sym typeface="Inter"/>
              </a:rPr>
              <a:t>Membre 1</a:t>
            </a:r>
            <a:endParaRPr b="1"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2</a:t>
            </a:r>
            <a:r>
              <a:rPr lang="ca" sz="900">
                <a:solidFill>
                  <a:schemeClr val="dk1"/>
                </a:solidFill>
                <a:latin typeface="Verdana"/>
                <a:ea typeface="Verdana"/>
                <a:cs typeface="Verdana"/>
                <a:sym typeface="Verdana"/>
              </a:rPr>
              <a:t>.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b="1" lang="ca" sz="900">
                <a:solidFill>
                  <a:schemeClr val="dk1"/>
                </a:solidFill>
                <a:latin typeface="Verdana"/>
                <a:ea typeface="Verdana"/>
                <a:cs typeface="Verdana"/>
                <a:sym typeface="Verdana"/>
              </a:rPr>
              <a:t>PRESENTAR EL PROJECTE</a:t>
            </a:r>
            <a:r>
              <a:rPr lang="ca" sz="900">
                <a:solidFill>
                  <a:schemeClr val="dk1"/>
                </a:solidFill>
                <a:latin typeface="Verdana"/>
                <a:ea typeface="Verdana"/>
                <a:cs typeface="Verdana"/>
                <a:sym typeface="Verdana"/>
              </a:rPr>
              <a:t> A LA RESTA </a:t>
            </a:r>
            <a:r>
              <a:rPr b="1" lang="ca" sz="900">
                <a:solidFill>
                  <a:schemeClr val="dk1"/>
                </a:solidFill>
                <a:latin typeface="Verdana"/>
                <a:ea typeface="Verdana"/>
                <a:cs typeface="Verdana"/>
                <a:sym typeface="Verdana"/>
              </a:rPr>
              <a:t>(2 min)</a:t>
            </a:r>
            <a:endParaRPr b="1" sz="900">
              <a:solidFill>
                <a:schemeClr val="dk1"/>
              </a:solidFill>
              <a:latin typeface="Verdana"/>
              <a:ea typeface="Verdana"/>
              <a:cs typeface="Verdana"/>
              <a:sym typeface="Verdana"/>
            </a:endParaRPr>
          </a:p>
          <a:p>
            <a:pPr indent="-285750" lvl="0" marL="457200" rtl="0" algn="l">
              <a:spcBef>
                <a:spcPts val="600"/>
              </a:spcBef>
              <a:spcAft>
                <a:spcPts val="0"/>
              </a:spcAft>
              <a:buClr>
                <a:schemeClr val="dk1"/>
              </a:buClr>
              <a:buSzPts val="900"/>
              <a:buFont typeface="Verdana"/>
              <a:buAutoNum type="arabicPeriod"/>
            </a:pPr>
            <a:r>
              <a:rPr lang="ca" sz="900">
                <a:solidFill>
                  <a:schemeClr val="dk1"/>
                </a:solidFill>
                <a:latin typeface="Verdana"/>
                <a:ea typeface="Verdana"/>
                <a:cs typeface="Verdana"/>
                <a:sym typeface="Verdana"/>
              </a:rPr>
              <a:t>El </a:t>
            </a:r>
            <a:r>
              <a:rPr b="1" lang="ca" sz="900">
                <a:solidFill>
                  <a:schemeClr val="dk1"/>
                </a:solidFill>
                <a:latin typeface="Verdana"/>
                <a:ea typeface="Verdana"/>
                <a:cs typeface="Verdana"/>
                <a:sym typeface="Verdana"/>
              </a:rPr>
              <a:t>primer</a:t>
            </a:r>
            <a:r>
              <a:rPr lang="ca" sz="900">
                <a:solidFill>
                  <a:schemeClr val="dk1"/>
                </a:solidFill>
                <a:latin typeface="Verdana"/>
                <a:ea typeface="Verdana"/>
                <a:cs typeface="Verdana"/>
                <a:sym typeface="Verdana"/>
              </a:rPr>
              <a:t> membre del grup fa una breu descripció general de la idea del seu projecte amb el suport de les notes adhesives de color blanc que ha omplert en la part 1.</a:t>
            </a:r>
            <a:endParaRPr sz="900">
              <a:solidFill>
                <a:schemeClr val="dk1"/>
              </a:solidFill>
              <a:latin typeface="Verdana"/>
              <a:ea typeface="Verdana"/>
              <a:cs typeface="Verdana"/>
              <a:sym typeface="Verdana"/>
            </a:endParaRPr>
          </a:p>
          <a:p>
            <a:pPr indent="0" lvl="0" marL="45720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000"/>
              <a:buFont typeface="Arial"/>
              <a:buNone/>
            </a:pPr>
            <a:r>
              <a:t/>
            </a:r>
            <a:endParaRPr sz="1200">
              <a:solidFill>
                <a:srgbClr val="C6ADF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rgbClr val="C6ADF0"/>
              </a:solidFill>
              <a:latin typeface="Inter"/>
              <a:ea typeface="Inter"/>
              <a:cs typeface="Inter"/>
              <a:sym typeface="Inter"/>
            </a:endParaRPr>
          </a:p>
          <a:p>
            <a:pPr indent="0" lvl="0" marL="45720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Fulls o papers </a:t>
            </a:r>
            <a:endParaRPr b="0" i="0" sz="1000" u="none" cap="none" strike="noStrike">
              <a:solidFill>
                <a:srgbClr val="C6ADF0"/>
              </a:solidFill>
              <a:latin typeface="Inter"/>
              <a:ea typeface="Inter"/>
              <a:cs typeface="Inter"/>
              <a:sym typeface="Inter"/>
            </a:endParaRPr>
          </a:p>
        </p:txBody>
      </p:sp>
      <p:sp>
        <p:nvSpPr>
          <p:cNvPr id="139" name="Google Shape;139;p6"/>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Aprofundim</a:t>
            </a:r>
            <a:endParaRPr b="0" i="0" sz="2500" u="none" cap="none" strike="noStrike">
              <a:solidFill>
                <a:srgbClr val="000000"/>
              </a:solidFill>
              <a:latin typeface="Inter"/>
              <a:ea typeface="Inter"/>
              <a:cs typeface="Inter"/>
              <a:sym typeface="Inter"/>
            </a:endParaRPr>
          </a:p>
        </p:txBody>
      </p:sp>
      <p:pic>
        <p:nvPicPr>
          <p:cNvPr id="140" name="Google Shape;140;p6"/>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41" name="Google Shape;141;p6"/>
          <p:cNvPicPr preferRelativeResize="0"/>
          <p:nvPr/>
        </p:nvPicPr>
        <p:blipFill>
          <a:blip r:embed="rId4">
            <a:alphaModFix/>
          </a:blip>
          <a:stretch>
            <a:fillRect/>
          </a:stretch>
        </p:blipFill>
        <p:spPr>
          <a:xfrm>
            <a:off x="5137476" y="1076522"/>
            <a:ext cx="2964299" cy="1876449"/>
          </a:xfrm>
          <a:prstGeom prst="rect">
            <a:avLst/>
          </a:prstGeom>
          <a:noFill/>
          <a:ln>
            <a:noFill/>
          </a:ln>
        </p:spPr>
      </p:pic>
      <p:pic>
        <p:nvPicPr>
          <p:cNvPr id="142" name="Google Shape;142;p6"/>
          <p:cNvPicPr preferRelativeResize="0"/>
          <p:nvPr/>
        </p:nvPicPr>
        <p:blipFill>
          <a:blip r:embed="rId5">
            <a:alphaModFix/>
          </a:blip>
          <a:stretch>
            <a:fillRect/>
          </a:stretch>
        </p:blipFill>
        <p:spPr>
          <a:xfrm>
            <a:off x="5182527" y="2952975"/>
            <a:ext cx="2964297" cy="2056901"/>
          </a:xfrm>
          <a:prstGeom prst="rect">
            <a:avLst/>
          </a:prstGeom>
          <a:noFill/>
          <a:ln>
            <a:noFill/>
          </a:ln>
        </p:spPr>
      </p:pic>
      <p:pic>
        <p:nvPicPr>
          <p:cNvPr id="143" name="Google Shape;143;p6"/>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55ce279fbd_0_20"/>
          <p:cNvSpPr txBox="1"/>
          <p:nvPr/>
        </p:nvSpPr>
        <p:spPr>
          <a:xfrm>
            <a:off x="216800" y="882600"/>
            <a:ext cx="8395500" cy="41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ca" sz="900">
                <a:solidFill>
                  <a:schemeClr val="dk1"/>
                </a:solidFill>
                <a:latin typeface="Verdana"/>
                <a:ea typeface="Verdana"/>
                <a:cs typeface="Verdana"/>
                <a:sym typeface="Verdana"/>
              </a:rPr>
              <a:t>Part 3</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“Si i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Es faran 5 rondes per al </a:t>
            </a:r>
            <a:r>
              <a:rPr b="1" lang="ca" sz="1200">
                <a:solidFill>
                  <a:schemeClr val="accent3"/>
                </a:solidFill>
                <a:latin typeface="Verdana"/>
                <a:ea typeface="Verdana"/>
                <a:cs typeface="Verdana"/>
                <a:sym typeface="Verdana"/>
              </a:rPr>
              <a:t>membre 1 del grup</a:t>
            </a:r>
            <a:endParaRPr b="1" sz="1200">
              <a:solidFill>
                <a:schemeClr val="accent3"/>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latin typeface="Verdana"/>
                <a:ea typeface="Verdana"/>
                <a:cs typeface="Verdana"/>
                <a:sym typeface="Verdana"/>
              </a:rPr>
              <a:t>El </a:t>
            </a:r>
            <a:r>
              <a:rPr b="1" lang="ca" sz="1200">
                <a:solidFill>
                  <a:schemeClr val="accent3"/>
                </a:solidFill>
                <a:latin typeface="Verdana"/>
                <a:ea typeface="Verdana"/>
                <a:cs typeface="Verdana"/>
                <a:sym typeface="Verdana"/>
              </a:rPr>
              <a:t>membre 1 del grup </a:t>
            </a:r>
            <a:r>
              <a:rPr lang="ca" sz="900">
                <a:solidFill>
                  <a:schemeClr val="dk1"/>
                </a:solidFill>
                <a:latin typeface="Verdana"/>
                <a:ea typeface="Verdana"/>
                <a:cs typeface="Verdana"/>
                <a:sym typeface="Verdana"/>
              </a:rPr>
              <a:t>escolta les idees del grup i escriu cada idea en una nota adhesiva individual.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6AA84F"/>
                </a:highlight>
                <a:latin typeface="Verdana"/>
                <a:ea typeface="Verdana"/>
                <a:cs typeface="Verdana"/>
                <a:sym typeface="Verdana"/>
              </a:rPr>
              <a:t>Ronda 1,</a:t>
            </a:r>
            <a:r>
              <a:rPr lang="ca" sz="900">
                <a:solidFill>
                  <a:schemeClr val="dk1"/>
                </a:solidFill>
                <a:latin typeface="Verdana"/>
                <a:ea typeface="Verdana"/>
                <a:cs typeface="Verdana"/>
                <a:sym typeface="Verdana"/>
              </a:rPr>
              <a:t> post-it </a:t>
            </a:r>
            <a:r>
              <a:rPr lang="ca" sz="900">
                <a:solidFill>
                  <a:schemeClr val="dk1"/>
                </a:solidFill>
                <a:highlight>
                  <a:srgbClr val="6AA84F"/>
                </a:highlight>
                <a:latin typeface="Verdana"/>
                <a:ea typeface="Verdana"/>
                <a:cs typeface="Verdana"/>
                <a:sym typeface="Verdana"/>
              </a:rPr>
              <a:t>VERD</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experiències, socis comunitaris, professionals i audiència que podem incloure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600"/>
              </a:spcBef>
              <a:spcAft>
                <a:spcPts val="0"/>
              </a:spcAft>
              <a:buClr>
                <a:schemeClr val="dk1"/>
              </a:buClr>
              <a:buSzPts val="1100"/>
              <a:buFont typeface="Arial"/>
              <a:buNone/>
            </a:pPr>
            <a:r>
              <a:rPr lang="ca" sz="900">
                <a:solidFill>
                  <a:schemeClr val="dk1"/>
                </a:solidFill>
                <a:highlight>
                  <a:srgbClr val="0B5394"/>
                </a:highlight>
                <a:latin typeface="Verdana"/>
                <a:ea typeface="Verdana"/>
                <a:cs typeface="Verdana"/>
                <a:sym typeface="Verdana"/>
              </a:rPr>
              <a:t>Ronda 2,</a:t>
            </a:r>
            <a:r>
              <a:rPr lang="ca" sz="900">
                <a:solidFill>
                  <a:schemeClr val="dk1"/>
                </a:solidFill>
                <a:latin typeface="Verdana"/>
                <a:ea typeface="Verdana"/>
                <a:cs typeface="Verdana"/>
                <a:sym typeface="Verdana"/>
              </a:rPr>
              <a:t> </a:t>
            </a:r>
            <a:r>
              <a:rPr lang="ca" sz="900">
                <a:solidFill>
                  <a:schemeClr val="dk1"/>
                </a:solidFill>
                <a:highlight>
                  <a:srgbClr val="3C78D8"/>
                </a:highlight>
                <a:latin typeface="Verdana"/>
                <a:ea typeface="Verdana"/>
                <a:cs typeface="Verdana"/>
                <a:sym typeface="Verdana"/>
              </a:rPr>
              <a:t>BLAU</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ca" sz="900">
                <a:solidFill>
                  <a:schemeClr val="dk1"/>
                </a:solidFill>
                <a:latin typeface="Verdana"/>
                <a:ea typeface="Verdana"/>
                <a:cs typeface="Verdana"/>
                <a:sym typeface="Verdana"/>
              </a:rPr>
              <a:t>Quines coses poden fer, construir i crear els estudiants en aquest projecte?</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t/>
            </a:r>
            <a:endParaRPr sz="900">
              <a:solidFill>
                <a:schemeClr val="dk1"/>
              </a:solidFill>
              <a:highlight>
                <a:srgbClr val="FFD966"/>
              </a:highlight>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FD966"/>
                </a:highlight>
                <a:latin typeface="Verdana"/>
                <a:ea typeface="Verdana"/>
                <a:cs typeface="Verdana"/>
                <a:sym typeface="Verdana"/>
              </a:rPr>
              <a:t>Ronda 3,</a:t>
            </a:r>
            <a:r>
              <a:rPr lang="ca" sz="900">
                <a:solidFill>
                  <a:schemeClr val="dk1"/>
                </a:solidFill>
                <a:latin typeface="Verdana"/>
                <a:ea typeface="Verdana"/>
                <a:cs typeface="Verdana"/>
                <a:sym typeface="Verdana"/>
              </a:rPr>
              <a:t> </a:t>
            </a:r>
            <a:r>
              <a:rPr lang="ca" sz="900">
                <a:solidFill>
                  <a:schemeClr val="dk1"/>
                </a:solidFill>
                <a:highlight>
                  <a:srgbClr val="FFD966"/>
                </a:highlight>
                <a:latin typeface="Verdana"/>
                <a:ea typeface="Verdana"/>
                <a:cs typeface="Verdana"/>
                <a:sym typeface="Verdana"/>
              </a:rPr>
              <a:t>GROC</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lectures, pòdcasts, vídeos poden ajudar a donar suport al treball dels estudiants?</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E770CD"/>
                </a:highlight>
                <a:latin typeface="Verdana"/>
                <a:ea typeface="Verdana"/>
                <a:cs typeface="Verdana"/>
                <a:sym typeface="Verdana"/>
              </a:rPr>
              <a:t>Ronda 4,</a:t>
            </a:r>
            <a:r>
              <a:rPr lang="ca" sz="900">
                <a:solidFill>
                  <a:schemeClr val="dk1"/>
                </a:solidFill>
                <a:latin typeface="Verdana"/>
                <a:ea typeface="Verdana"/>
                <a:cs typeface="Verdana"/>
                <a:sym typeface="Verdana"/>
              </a:rPr>
              <a:t> </a:t>
            </a:r>
            <a:r>
              <a:rPr lang="ca" sz="900">
                <a:solidFill>
                  <a:schemeClr val="dk1"/>
                </a:solidFill>
                <a:highlight>
                  <a:srgbClr val="E770CD"/>
                </a:highlight>
                <a:latin typeface="Verdana"/>
                <a:ea typeface="Verdana"/>
                <a:cs typeface="Verdana"/>
                <a:sym typeface="Verdana"/>
              </a:rPr>
              <a:t>ROSA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Quines són les preguntes essencials que els estudiants poden explorar?</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highlight>
                  <a:srgbClr val="F1922F"/>
                </a:highlight>
                <a:latin typeface="Verdana"/>
                <a:ea typeface="Verdana"/>
                <a:cs typeface="Verdana"/>
                <a:sym typeface="Verdana"/>
              </a:rPr>
              <a:t>Ronda 5</a:t>
            </a:r>
            <a:r>
              <a:rPr lang="ca" sz="900">
                <a:solidFill>
                  <a:schemeClr val="dk1"/>
                </a:solidFill>
                <a:latin typeface="Verdana"/>
                <a:ea typeface="Verdana"/>
                <a:cs typeface="Verdana"/>
                <a:sym typeface="Verdana"/>
              </a:rPr>
              <a:t>, </a:t>
            </a:r>
            <a:r>
              <a:rPr lang="ca" sz="900">
                <a:solidFill>
                  <a:schemeClr val="dk1"/>
                </a:solidFill>
                <a:highlight>
                  <a:srgbClr val="F1922F"/>
                </a:highlight>
                <a:latin typeface="Verdana"/>
                <a:ea typeface="Verdana"/>
                <a:cs typeface="Verdana"/>
                <a:sym typeface="Verdana"/>
              </a:rPr>
              <a:t>TARONJA</a:t>
            </a:r>
            <a:r>
              <a:rPr lang="ca" sz="900">
                <a:solidFill>
                  <a:schemeClr val="dk1"/>
                </a:solidFill>
                <a:latin typeface="Verdana"/>
                <a:ea typeface="Verdana"/>
                <a:cs typeface="Verdana"/>
                <a:sym typeface="Verdana"/>
              </a:rPr>
              <a:t>. </a:t>
            </a:r>
            <a:r>
              <a:rPr b="1" lang="ca" sz="900">
                <a:solidFill>
                  <a:schemeClr val="dk1"/>
                </a:solidFill>
                <a:latin typeface="Verdana"/>
                <a:ea typeface="Verdana"/>
                <a:cs typeface="Verdana"/>
                <a:sym typeface="Verdana"/>
              </a:rPr>
              <a:t>3 min per ronda </a:t>
            </a:r>
            <a:endParaRPr sz="900">
              <a:solidFill>
                <a:schemeClr val="dk1"/>
              </a:solidFill>
              <a:latin typeface="Verdana"/>
              <a:ea typeface="Verdana"/>
              <a:cs typeface="Verdana"/>
              <a:sym typeface="Verdana"/>
            </a:endParaRPr>
          </a:p>
          <a:p>
            <a:pPr indent="0" lvl="0" marL="0" rtl="0" algn="l">
              <a:spcBef>
                <a:spcPts val="0"/>
              </a:spcBef>
              <a:spcAft>
                <a:spcPts val="0"/>
              </a:spcAft>
              <a:buNone/>
            </a:pPr>
            <a:r>
              <a:rPr lang="ca" sz="900">
                <a:solidFill>
                  <a:schemeClr val="dk1"/>
                </a:solidFill>
                <a:latin typeface="Verdana"/>
                <a:ea typeface="Verdana"/>
                <a:cs typeface="Verdana"/>
                <a:sym typeface="Verdana"/>
              </a:rPr>
              <a:t>De quines maneres podem fer públic el treball dels estudiants i l’exhibició?</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sz="9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rPr b="0" i="0" lang="ca" sz="1200" u="none" cap="none" strike="noStrike">
                <a:solidFill>
                  <a:srgbClr val="C6ADF0"/>
                </a:solidFill>
                <a:latin typeface="Inter"/>
                <a:ea typeface="Inter"/>
                <a:cs typeface="Inter"/>
                <a:sym typeface="Inter"/>
              </a:rPr>
              <a:t>Recursos necessaris</a:t>
            </a:r>
            <a:endParaRPr b="0" i="0" sz="1200" u="none" cap="none" strike="noStrike">
              <a:solidFill>
                <a:srgbClr val="C6ADF0"/>
              </a:solidFill>
              <a:latin typeface="Inter"/>
              <a:ea typeface="Inter"/>
              <a:cs typeface="Inter"/>
              <a:sym typeface="Inter"/>
            </a:endParaRPr>
          </a:p>
          <a:p>
            <a:pPr indent="0" lvl="0" marL="0" marR="0" rtl="0" algn="l">
              <a:lnSpc>
                <a:spcPct val="85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00"/>
              <a:buFont typeface="Arial"/>
              <a:buNone/>
            </a:pPr>
            <a:r>
              <a:rPr lang="ca" sz="1000">
                <a:solidFill>
                  <a:schemeClr val="dk1"/>
                </a:solidFill>
                <a:latin typeface="Inter"/>
                <a:ea typeface="Inter"/>
                <a:cs typeface="Inter"/>
                <a:sym typeface="Inter"/>
              </a:rPr>
              <a:t>post-it de colors verd, blau, groc, rosa i taronja. </a:t>
            </a:r>
            <a:r>
              <a:rPr lang="ca" sz="1000">
                <a:solidFill>
                  <a:schemeClr val="dk1"/>
                </a:solidFill>
                <a:latin typeface="Inter"/>
                <a:ea typeface="Inter"/>
                <a:cs typeface="Inter"/>
                <a:sym typeface="Inter"/>
              </a:rPr>
              <a:t>Targetes elements</a:t>
            </a:r>
            <a:endParaRPr b="0" i="0" sz="1000" u="none" cap="none" strike="noStrike">
              <a:solidFill>
                <a:schemeClr val="dk1"/>
              </a:solidFill>
              <a:latin typeface="Inter"/>
              <a:ea typeface="Inter"/>
              <a:cs typeface="Inter"/>
              <a:sym typeface="Inter"/>
            </a:endParaRPr>
          </a:p>
        </p:txBody>
      </p:sp>
      <p:sp>
        <p:nvSpPr>
          <p:cNvPr id="149" name="Google Shape;149;g255ce279fbd_0_20"/>
          <p:cNvSpPr txBox="1"/>
          <p:nvPr/>
        </p:nvSpPr>
        <p:spPr>
          <a:xfrm>
            <a:off x="1214202" y="351604"/>
            <a:ext cx="35925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ca" sz="2500" u="none" cap="none" strike="noStrike">
                <a:solidFill>
                  <a:srgbClr val="000000"/>
                </a:solidFill>
                <a:latin typeface="Inter"/>
                <a:ea typeface="Inter"/>
                <a:cs typeface="Inter"/>
                <a:sym typeface="Inter"/>
              </a:rPr>
              <a:t>Dissenyem</a:t>
            </a:r>
            <a:endParaRPr b="0" i="0" sz="2500" u="none" cap="none" strike="noStrike">
              <a:solidFill>
                <a:srgbClr val="000000"/>
              </a:solidFill>
              <a:latin typeface="Inter"/>
              <a:ea typeface="Inter"/>
              <a:cs typeface="Inter"/>
              <a:sym typeface="Inter"/>
            </a:endParaRPr>
          </a:p>
        </p:txBody>
      </p:sp>
      <p:pic>
        <p:nvPicPr>
          <p:cNvPr id="150" name="Google Shape;150;g255ce279fbd_0_20"/>
          <p:cNvPicPr preferRelativeResize="0"/>
          <p:nvPr/>
        </p:nvPicPr>
        <p:blipFill rotWithShape="1">
          <a:blip r:embed="rId3">
            <a:alphaModFix/>
          </a:blip>
          <a:srcRect b="0" l="0" r="0" t="0"/>
          <a:stretch/>
        </p:blipFill>
        <p:spPr>
          <a:xfrm>
            <a:off x="325533" y="164550"/>
            <a:ext cx="774425" cy="774400"/>
          </a:xfrm>
          <a:prstGeom prst="rect">
            <a:avLst/>
          </a:prstGeom>
          <a:noFill/>
          <a:ln>
            <a:noFill/>
          </a:ln>
        </p:spPr>
      </p:pic>
      <p:pic>
        <p:nvPicPr>
          <p:cNvPr id="151" name="Google Shape;151;g255ce279fbd_0_20"/>
          <p:cNvPicPr preferRelativeResize="0"/>
          <p:nvPr/>
        </p:nvPicPr>
        <p:blipFill>
          <a:blip r:embed="rId4">
            <a:alphaModFix/>
          </a:blip>
          <a:stretch>
            <a:fillRect/>
          </a:stretch>
        </p:blipFill>
        <p:spPr>
          <a:xfrm>
            <a:off x="5458775" y="2526900"/>
            <a:ext cx="3639526" cy="2362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