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5" r:id="rId4"/>
    <p:sldId id="261" r:id="rId5"/>
    <p:sldId id="266" r:id="rId6"/>
    <p:sldId id="267" r:id="rId7"/>
    <p:sldId id="268" r:id="rId8"/>
    <p:sldId id="280" r:id="rId9"/>
    <p:sldId id="271" r:id="rId10"/>
    <p:sldId id="272" r:id="rId11"/>
    <p:sldId id="281" r:id="rId12"/>
    <p:sldId id="273" r:id="rId13"/>
    <p:sldId id="279" r:id="rId14"/>
    <p:sldId id="265" r:id="rId15"/>
  </p:sldIdLst>
  <p:sldSz cx="9144000" cy="5143500" type="screen16x9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AF6"/>
    <a:srgbClr val="215F89"/>
    <a:srgbClr val="EDB2A0"/>
    <a:srgbClr val="FFD003"/>
    <a:srgbClr val="63B39B"/>
    <a:srgbClr val="F6E519"/>
    <a:srgbClr val="FCF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657" autoAdjust="0"/>
  </p:normalViewPr>
  <p:slideViewPr>
    <p:cSldViewPr showGuides="1">
      <p:cViewPr>
        <p:scale>
          <a:sx n="95" d="100"/>
          <a:sy n="95" d="100"/>
        </p:scale>
        <p:origin x="-528" y="-8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35530-FEA4-4BB3-8398-F53B104E4645}" type="datetimeFigureOut">
              <a:rPr lang="ca-ES" smtClean="0"/>
              <a:t>22/06/2023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2778B-1A40-44D2-820C-6F0C2BC1D1C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1972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2778B-1A40-44D2-820C-6F0C2BC1D1C0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229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2778B-1A40-44D2-820C-6F0C2BC1D1C0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229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7192-83D6-4A09-B7F9-B24ECAD2658A}" type="datetimeFigureOut">
              <a:rPr lang="ca-ES" smtClean="0"/>
              <a:t>22/06/2023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91AA-99A6-4C74-A1D5-3E048C06DD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451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7192-83D6-4A09-B7F9-B24ECAD2658A}" type="datetimeFigureOut">
              <a:rPr lang="ca-ES" smtClean="0"/>
              <a:t>22/06/2023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91AA-99A6-4C74-A1D5-3E048C06DD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233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7192-83D6-4A09-B7F9-B24ECAD2658A}" type="datetimeFigureOut">
              <a:rPr lang="ca-ES" smtClean="0"/>
              <a:t>22/06/2023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91AA-99A6-4C74-A1D5-3E048C06DD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255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7192-83D6-4A09-B7F9-B24ECAD2658A}" type="datetimeFigureOut">
              <a:rPr lang="ca-ES" smtClean="0"/>
              <a:t>22/06/2023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91AA-99A6-4C74-A1D5-3E048C06DD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201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7192-83D6-4A09-B7F9-B24ECAD2658A}" type="datetimeFigureOut">
              <a:rPr lang="ca-ES" smtClean="0"/>
              <a:t>22/06/2023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91AA-99A6-4C74-A1D5-3E048C06DD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2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7192-83D6-4A09-B7F9-B24ECAD2658A}" type="datetimeFigureOut">
              <a:rPr lang="ca-ES" smtClean="0"/>
              <a:t>22/06/2023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91AA-99A6-4C74-A1D5-3E048C06DD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222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7192-83D6-4A09-B7F9-B24ECAD2658A}" type="datetimeFigureOut">
              <a:rPr lang="ca-ES" smtClean="0"/>
              <a:t>22/06/2023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91AA-99A6-4C74-A1D5-3E048C06DD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277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7192-83D6-4A09-B7F9-B24ECAD2658A}" type="datetimeFigureOut">
              <a:rPr lang="ca-ES" smtClean="0"/>
              <a:t>22/06/2023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91AA-99A6-4C74-A1D5-3E048C06DD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686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7192-83D6-4A09-B7F9-B24ECAD2658A}" type="datetimeFigureOut">
              <a:rPr lang="ca-ES" smtClean="0"/>
              <a:t>22/06/2023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91AA-99A6-4C74-A1D5-3E048C06DD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557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7192-83D6-4A09-B7F9-B24ECAD2658A}" type="datetimeFigureOut">
              <a:rPr lang="ca-ES" smtClean="0"/>
              <a:t>22/06/2023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91AA-99A6-4C74-A1D5-3E048C06DD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5772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7192-83D6-4A09-B7F9-B24ECAD2658A}" type="datetimeFigureOut">
              <a:rPr lang="ca-ES" smtClean="0"/>
              <a:t>22/06/2023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91AA-99A6-4C74-A1D5-3E048C06DD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5944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57192-83D6-4A09-B7F9-B24ECAD2658A}" type="datetimeFigureOut">
              <a:rPr lang="ca-ES" smtClean="0"/>
              <a:t>22/06/2023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F91AA-99A6-4C74-A1D5-3E048C06DD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857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cid:ii_lb3uedm0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.jpeg"/><Relationship Id="rId4" Type="http://schemas.openxmlformats.org/officeDocument/2006/relationships/image" Target="cid:ii_lb3uedm0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cid:ii_lb3uedm04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cid:ii_lb3uedm04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cid:ii_lb3uedm04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cid:ii_lb3uedm0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cid:ii_lb3uedm0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drive/u/0/folders/14hTPKzDBIEljStYdkHK2j7I0mpbxvQni" TargetMode="External"/><Relationship Id="rId5" Type="http://schemas.openxmlformats.org/officeDocument/2006/relationships/image" Target="../media/image3.jpeg"/><Relationship Id="rId4" Type="http://schemas.openxmlformats.org/officeDocument/2006/relationships/image" Target="cid:ii_lb3uedm0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4727127"/>
            <a:ext cx="9144000" cy="411510"/>
            <a:chOff x="0" y="4727127"/>
            <a:chExt cx="9144000" cy="411510"/>
          </a:xfrm>
        </p:grpSpPr>
        <p:sp>
          <p:nvSpPr>
            <p:cNvPr id="2" name="1 Rectángulo"/>
            <p:cNvSpPr/>
            <p:nvPr/>
          </p:nvSpPr>
          <p:spPr>
            <a:xfrm>
              <a:off x="0" y="4727127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6" name="image4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99792" y="4833470"/>
              <a:ext cx="1296144" cy="202076"/>
            </a:xfrm>
            <a:prstGeom prst="rect">
              <a:avLst/>
            </a:prstGeom>
            <a:ln/>
          </p:spPr>
        </p:pic>
        <p:pic>
          <p:nvPicPr>
            <p:cNvPr id="7" name="6 Imagen" descr="Blau_transparent (1).png"/>
            <p:cNvPicPr>
              <a:picLocks noChangeAspect="1"/>
            </p:cNvPicPr>
            <p:nvPr/>
          </p:nvPicPr>
          <p:blipFill>
            <a:blip r:embed="rId3" r:link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758" y="4731990"/>
              <a:ext cx="1052338" cy="370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66592" y="4750496"/>
              <a:ext cx="849624" cy="3491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M:\Espai Educacio i Activitats\Activitats Públic Escolar\Minitransat 23\Comunicació\imatge gràfica\imatge gràfica nova_CAT\logo mapa 840x4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85"/>
            <a:ext cx="9376205" cy="473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95486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viatge mar enllà</a:t>
            </a:r>
            <a:endParaRPr lang="ca-ES" b="1" dirty="0">
              <a:solidFill>
                <a:srgbClr val="FCFA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570672"/>
            <a:ext cx="3991483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804" y="564818"/>
            <a:ext cx="4134676" cy="211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801222"/>
            <a:ext cx="3991483" cy="226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 descr="IMG_20211018_174925_003"/>
          <p:cNvPicPr>
            <a:picLocks noGrp="1" noChangeAspect="1"/>
          </p:cNvPicPr>
          <p:nvPr isPhoto="1"/>
        </p:nvPicPr>
        <p:blipFill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3"/>
          <a:stretch/>
        </p:blipFill>
        <p:spPr>
          <a:xfrm>
            <a:off x="4757804" y="2814453"/>
            <a:ext cx="4134676" cy="2247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16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224359" y="148971"/>
            <a:ext cx="438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Xerrada de la travessa de l’Atlàntic</a:t>
            </a:r>
            <a:endParaRPr lang="ca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\\vdivcomp01\users$\cristinapr\Pictures\Selecció FNOB\IMG_20211108_1038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9" b="10341"/>
          <a:stretch/>
        </p:blipFill>
        <p:spPr bwMode="auto">
          <a:xfrm>
            <a:off x="279302" y="518308"/>
            <a:ext cx="4104456" cy="21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\\vdivcomp01\users$\cristinapr\Pictures\Selecció FNOB\IMG-20211018-WA0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3" t="11864" r="10510" b="12046"/>
          <a:stretch/>
        </p:blipFill>
        <p:spPr bwMode="auto">
          <a:xfrm>
            <a:off x="4747131" y="508919"/>
            <a:ext cx="4184648" cy="21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\\vdivcomp01\users$\cristinapr\Pictures\Selecció FNOB\IMG-20211028-WA0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2"/>
          <a:stretch/>
        </p:blipFill>
        <p:spPr bwMode="auto">
          <a:xfrm>
            <a:off x="279302" y="2721353"/>
            <a:ext cx="4104456" cy="22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\\vdivcomp01\users$\cristinapr\Pictures\Selecció FNOB\IMG_20211108_1048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8"/>
          <a:stretch/>
        </p:blipFill>
        <p:spPr bwMode="auto">
          <a:xfrm>
            <a:off x="4747131" y="2721352"/>
            <a:ext cx="4184648" cy="22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195486"/>
            <a:ext cx="2565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 d’esports de mar</a:t>
            </a:r>
            <a:endParaRPr lang="ca-ES" b="1" dirty="0">
              <a:solidFill>
                <a:srgbClr val="FCFA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\\vdivcomp01\users$\cristinapr\Pictures\bf396d56-7296-43cd-9434-d1a12524669f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702113"/>
            <a:ext cx="2704315" cy="40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vdivcomp01\users$\cristinapr\Pictures\94651b5f-1485-4d1d-9b1c-f7250f8801bb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702113"/>
            <a:ext cx="2708902" cy="40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vdivcomp01\users$\cristinapr\Pictures\IMG_311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417206" y="1225061"/>
            <a:ext cx="407022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6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224359" y="148971"/>
            <a:ext cx="438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Clausura</a:t>
            </a:r>
            <a:endParaRPr lang="ca-ES" b="1" dirty="0">
              <a:solidFill>
                <a:srgbClr val="FCFA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\\vdivcomp01\users$\cristinapr\Pictures\cloenda\Delegats de 5è i 6è acomiaden a la Pila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83" y="622686"/>
            <a:ext cx="2587402" cy="19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vdivcomp01\users$\cristinapr\Pictures\cloenda\IMG-20220202-WA000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622687"/>
            <a:ext cx="2598751" cy="194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vdivcomp01\users$\cristinapr\Pictures\cloenda\IMG_20220124_11183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337" y="627533"/>
            <a:ext cx="259228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vdivcomp01\users$\cristinapr\Pictures\cloenda\IMG_20220124_12193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715766"/>
            <a:ext cx="2619450" cy="21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vdivcomp01\users$\cristinapr\Pictures\cloenda\IMG_20220211_11303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7" y="2715766"/>
            <a:ext cx="2598750" cy="21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\\vdivcomp01\users$\cristinapr\Pictures\cloenda\IMG_20211220_141305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338" y="2715766"/>
            <a:ext cx="2592288" cy="21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27784" y="2355726"/>
            <a:ext cx="3888432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Moltes gràcies</a:t>
            </a:r>
            <a:endParaRPr lang="ca-ES" sz="1400" dirty="0">
              <a:solidFill>
                <a:srgbClr val="FCFA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600" dirty="0" smtClean="0">
              <a:solidFill>
                <a:srgbClr val="FCFA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600" dirty="0" smtClean="0">
              <a:solidFill>
                <a:srgbClr val="FCFA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1400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Mireia Cornudella</a:t>
            </a:r>
          </a:p>
          <a:p>
            <a:pPr algn="ctr"/>
            <a:r>
              <a:rPr lang="ca-ES" sz="1400" b="1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mcornudella@barcelonacapitalnautica.org</a:t>
            </a:r>
          </a:p>
          <a:p>
            <a:pPr algn="ctr"/>
            <a:endParaRPr lang="ca-ES" sz="1050" dirty="0" smtClean="0">
              <a:solidFill>
                <a:srgbClr val="FCFA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1400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Cristina </a:t>
            </a:r>
            <a:r>
              <a:rPr lang="ca-ES" sz="1400" dirty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Puig Requejo</a:t>
            </a:r>
          </a:p>
          <a:p>
            <a:pPr algn="ctr"/>
            <a:r>
              <a:rPr lang="ca-ES" sz="1400" b="1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puigrcr@mmb.cat</a:t>
            </a:r>
          </a:p>
          <a:p>
            <a:pPr algn="ctr"/>
            <a:endParaRPr lang="ca-ES" sz="900" b="1" dirty="0">
              <a:solidFill>
                <a:srgbClr val="FCFA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1400" dirty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Ismael García Granados</a:t>
            </a:r>
          </a:p>
          <a:p>
            <a:pPr algn="ctr"/>
            <a:r>
              <a:rPr lang="ca-ES" sz="1400" b="1" dirty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garciagis@mmb.cat</a:t>
            </a:r>
          </a:p>
          <a:p>
            <a:pPr algn="ctr"/>
            <a:endParaRPr lang="ca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0" y="4727127"/>
            <a:ext cx="9144000" cy="411510"/>
            <a:chOff x="0" y="4727127"/>
            <a:chExt cx="9144000" cy="411510"/>
          </a:xfrm>
        </p:grpSpPr>
        <p:sp>
          <p:nvSpPr>
            <p:cNvPr id="8" name="7 Rectángulo"/>
            <p:cNvSpPr/>
            <p:nvPr/>
          </p:nvSpPr>
          <p:spPr>
            <a:xfrm>
              <a:off x="0" y="4727127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9" name="image4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99792" y="4833470"/>
              <a:ext cx="1296144" cy="202076"/>
            </a:xfrm>
            <a:prstGeom prst="rect">
              <a:avLst/>
            </a:prstGeom>
            <a:ln/>
          </p:spPr>
        </p:pic>
        <p:pic>
          <p:nvPicPr>
            <p:cNvPr id="10" name="9 Imagen" descr="Blau_transparent (1).png"/>
            <p:cNvPicPr>
              <a:picLocks noChangeAspect="1"/>
            </p:cNvPicPr>
            <p:nvPr/>
          </p:nvPicPr>
          <p:blipFill>
            <a:blip r:embed="rId3" r:link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758" y="4731990"/>
              <a:ext cx="1052338" cy="370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66592" y="4750496"/>
              <a:ext cx="849624" cy="3491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099" name="Picture 3" descr="M:\Espai Educacio i Activitats\Activitats Públic Escolar\Minitransat 23\Comunicació\imatge gràfica\Logos\CAT\1. Versions principals\PNG\22dp-cat-logotip_minitransat_vaixe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52" y="337358"/>
            <a:ext cx="2796695" cy="18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23528" y="24735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 </a:t>
            </a:r>
          </a:p>
          <a:p>
            <a:r>
              <a:rPr lang="ca-ES" b="1" dirty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55576" y="987574"/>
            <a:ext cx="777686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 el marc per a l’ensenyament i aprenentatge basat en situacions des d’una perspectiva STEAM.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1600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Donar </a:t>
            </a:r>
            <a:r>
              <a:rPr lang="ca-ES" sz="1600" dirty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als i a les docents perquè treballin de forma competencial amb </a:t>
            </a:r>
            <a:r>
              <a:rPr lang="ca-ES" sz="1600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l’alumnat.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1600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Treballar </a:t>
            </a:r>
            <a:r>
              <a:rPr lang="ca-ES" sz="1600" dirty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la mirada posada en els ODS </a:t>
            </a:r>
            <a:r>
              <a:rPr lang="ca-ES" sz="1600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1600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Utilitzar </a:t>
            </a:r>
            <a:r>
              <a:rPr lang="ca-ES" sz="1600" dirty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tecnologies per la cerca i creació de </a:t>
            </a:r>
            <a:r>
              <a:rPr lang="ca-ES" sz="1600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continguts.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1600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Potenciar </a:t>
            </a:r>
            <a:r>
              <a:rPr lang="ca-ES" sz="1600" dirty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treball </a:t>
            </a:r>
            <a:r>
              <a:rPr lang="ca-ES" sz="1600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cooperatiu.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1600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Promoure </a:t>
            </a:r>
            <a:r>
              <a:rPr lang="ca-ES" sz="1600" dirty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l’esport de la vela.</a:t>
            </a:r>
          </a:p>
          <a:p>
            <a:r>
              <a:rPr lang="ca-ES" dirty="0">
                <a:solidFill>
                  <a:srgbClr val="FCFAF6"/>
                </a:solidFill>
              </a:rPr>
              <a:t> </a:t>
            </a:r>
          </a:p>
          <a:p>
            <a:endParaRPr lang="ca-ES" dirty="0">
              <a:solidFill>
                <a:srgbClr val="FCFAF6"/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0" y="4727127"/>
            <a:ext cx="9144000" cy="411510"/>
            <a:chOff x="0" y="4727127"/>
            <a:chExt cx="9144000" cy="411510"/>
          </a:xfrm>
        </p:grpSpPr>
        <p:sp>
          <p:nvSpPr>
            <p:cNvPr id="15" name="14 Rectángulo"/>
            <p:cNvSpPr/>
            <p:nvPr/>
          </p:nvSpPr>
          <p:spPr>
            <a:xfrm>
              <a:off x="0" y="4727127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6" name="image4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99792" y="4833470"/>
              <a:ext cx="1296144" cy="202076"/>
            </a:xfrm>
            <a:prstGeom prst="rect">
              <a:avLst/>
            </a:prstGeom>
            <a:ln/>
          </p:spPr>
        </p:pic>
        <p:pic>
          <p:nvPicPr>
            <p:cNvPr id="17" name="16 Imagen" descr="Blau_transparent (1).png"/>
            <p:cNvPicPr>
              <a:picLocks noChangeAspect="1"/>
            </p:cNvPicPr>
            <p:nvPr/>
          </p:nvPicPr>
          <p:blipFill>
            <a:blip r:embed="rId4" r:link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758" y="4731990"/>
              <a:ext cx="1052338" cy="370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66592" y="4750496"/>
              <a:ext cx="849624" cy="3491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17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5340" y="4217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Apadrinament</a:t>
            </a:r>
            <a:endParaRPr lang="ca-ES" b="1" dirty="0">
              <a:solidFill>
                <a:srgbClr val="FCFA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51 Grupo"/>
          <p:cNvGrpSpPr/>
          <p:nvPr/>
        </p:nvGrpSpPr>
        <p:grpSpPr>
          <a:xfrm>
            <a:off x="0" y="4727127"/>
            <a:ext cx="9144000" cy="411510"/>
            <a:chOff x="0" y="4727127"/>
            <a:chExt cx="9144000" cy="411510"/>
          </a:xfrm>
        </p:grpSpPr>
        <p:sp>
          <p:nvSpPr>
            <p:cNvPr id="54" name="53 Rectángulo"/>
            <p:cNvSpPr/>
            <p:nvPr/>
          </p:nvSpPr>
          <p:spPr>
            <a:xfrm>
              <a:off x="0" y="4727127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55" name="image4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99792" y="4833470"/>
              <a:ext cx="1296144" cy="202076"/>
            </a:xfrm>
            <a:prstGeom prst="rect">
              <a:avLst/>
            </a:prstGeom>
            <a:ln/>
          </p:spPr>
        </p:pic>
        <p:pic>
          <p:nvPicPr>
            <p:cNvPr id="57" name="56 Imagen" descr="Blau_transparent (1).png"/>
            <p:cNvPicPr>
              <a:picLocks noChangeAspect="1"/>
            </p:cNvPicPr>
            <p:nvPr/>
          </p:nvPicPr>
          <p:blipFill>
            <a:blip r:embed="rId4" r:link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758" y="4731990"/>
              <a:ext cx="1052338" cy="370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57 Imagen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66592" y="4750496"/>
              <a:ext cx="849624" cy="3491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194" name="Picture 2" descr="\\vdivcomp01\users$\cristinapr\Pictures\DSC07367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672174" y="1334062"/>
            <a:ext cx="4295660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vdivcomp01\users$\cristinapr\Pictures\Pilar Pasanau_©Clarles Clastre_FNOB (8)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346337" y="1076187"/>
            <a:ext cx="4294518" cy="296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vdivcomp01\users$\cristinapr\Pictures\FedericoWaksman_©Carles Clastre (5)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4314"/>
          <a:stretch/>
        </p:blipFill>
        <p:spPr bwMode="auto">
          <a:xfrm>
            <a:off x="2972788" y="411510"/>
            <a:ext cx="2742494" cy="429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11560" y="411510"/>
            <a:ext cx="7920880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/>
              <a:t>Objectius generals</a:t>
            </a:r>
          </a:p>
          <a:p>
            <a:r>
              <a:rPr lang="ca-ES" dirty="0" smtClean="0"/>
              <a:t>· Facilitar el marc per a l’ensenyament i aprenentatge basat en projectes.</a:t>
            </a:r>
          </a:p>
          <a:p>
            <a:r>
              <a:rPr lang="ca-ES" dirty="0" smtClean="0"/>
              <a:t>· Treballar el seguiment de la regata de forma globalitzada.</a:t>
            </a:r>
          </a:p>
          <a:p>
            <a:r>
              <a:rPr lang="ca-ES" dirty="0" smtClean="0"/>
              <a:t>· Promoure l’esport de la vela.</a:t>
            </a:r>
          </a:p>
          <a:p>
            <a:r>
              <a:rPr lang="ca-ES" dirty="0" smtClean="0"/>
              <a:t>· Difondre la cultura del mar.</a:t>
            </a:r>
          </a:p>
          <a:p>
            <a:r>
              <a:rPr lang="ca-ES" dirty="0" smtClean="0"/>
              <a:t> </a:t>
            </a:r>
            <a:endParaRPr lang="ca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48351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L’aventura de l’Atlàntic</a:t>
            </a: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rol 3"/>
          <p:cNvSpPr>
            <a:spLocks noChangeArrowheads="1" noChangeShapeType="1"/>
          </p:cNvSpPr>
          <p:nvPr/>
        </p:nvSpPr>
        <p:spPr bwMode="auto">
          <a:xfrm>
            <a:off x="1903413" y="7942263"/>
            <a:ext cx="6461125" cy="33956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" name="Control 4"/>
          <p:cNvSpPr>
            <a:spLocks noChangeArrowheads="1" noChangeShapeType="1"/>
          </p:cNvSpPr>
          <p:nvPr/>
        </p:nvSpPr>
        <p:spPr bwMode="auto">
          <a:xfrm>
            <a:off x="1903413" y="7942263"/>
            <a:ext cx="6461125" cy="33956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050" name="Picture 2" descr="M:\Espai Educacio i Activitats\Activitats Públic Escolar\Minitransat 23\Comunicació\Web\imatge web activitats\Seguiment de la regata\seguiment 840x42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4"/>
          <a:stretch/>
        </p:blipFill>
        <p:spPr bwMode="auto">
          <a:xfrm>
            <a:off x="779462" y="885822"/>
            <a:ext cx="7608962" cy="34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0" y="4727127"/>
            <a:ext cx="9144000" cy="411510"/>
            <a:chOff x="0" y="4727127"/>
            <a:chExt cx="9144000" cy="411510"/>
          </a:xfrm>
        </p:grpSpPr>
        <p:sp>
          <p:nvSpPr>
            <p:cNvPr id="12" name="11 Rectángulo"/>
            <p:cNvSpPr/>
            <p:nvPr/>
          </p:nvSpPr>
          <p:spPr>
            <a:xfrm>
              <a:off x="0" y="4727127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3" name="image4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99792" y="4833470"/>
              <a:ext cx="1296144" cy="202076"/>
            </a:xfrm>
            <a:prstGeom prst="rect">
              <a:avLst/>
            </a:prstGeom>
            <a:ln/>
          </p:spPr>
        </p:pic>
        <p:pic>
          <p:nvPicPr>
            <p:cNvPr id="14" name="13 Imagen" descr="Blau_transparent (1).png"/>
            <p:cNvPicPr>
              <a:picLocks noChangeAspect="1"/>
            </p:cNvPicPr>
            <p:nvPr/>
          </p:nvPicPr>
          <p:blipFill>
            <a:blip r:embed="rId4" r:link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758" y="4731990"/>
              <a:ext cx="1052338" cy="370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66592" y="4750496"/>
              <a:ext cx="849624" cy="3491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4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1310" y="19548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Propostes didàctiques</a:t>
            </a:r>
            <a:endParaRPr lang="ca-ES" b="1" dirty="0">
              <a:solidFill>
                <a:srgbClr val="FCFA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4727127"/>
            <a:ext cx="9144000" cy="411510"/>
            <a:chOff x="0" y="4727127"/>
            <a:chExt cx="9144000" cy="411510"/>
          </a:xfrm>
        </p:grpSpPr>
        <p:sp>
          <p:nvSpPr>
            <p:cNvPr id="9" name="8 Rectángulo"/>
            <p:cNvSpPr/>
            <p:nvPr/>
          </p:nvSpPr>
          <p:spPr>
            <a:xfrm>
              <a:off x="0" y="4727127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0" name="image4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99792" y="4833470"/>
              <a:ext cx="1296144" cy="202076"/>
            </a:xfrm>
            <a:prstGeom prst="rect">
              <a:avLst/>
            </a:prstGeom>
            <a:ln/>
          </p:spPr>
        </p:pic>
        <p:pic>
          <p:nvPicPr>
            <p:cNvPr id="11" name="10 Imagen" descr="Blau_transparent (1).png"/>
            <p:cNvPicPr>
              <a:picLocks noChangeAspect="1"/>
            </p:cNvPicPr>
            <p:nvPr/>
          </p:nvPicPr>
          <p:blipFill>
            <a:blip r:embed="rId3" r:link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758" y="4731990"/>
              <a:ext cx="1052338" cy="370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66592" y="4750496"/>
              <a:ext cx="849624" cy="3491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26530"/>
              </p:ext>
            </p:extLst>
          </p:nvPr>
        </p:nvGraphicFramePr>
        <p:xfrm>
          <a:off x="395536" y="549625"/>
          <a:ext cx="7344816" cy="3816430"/>
        </p:xfrm>
        <a:graphic>
          <a:graphicData uri="http://schemas.openxmlformats.org/drawingml/2006/table">
            <a:tbl>
              <a:tblPr/>
              <a:tblGrid>
                <a:gridCol w="1512168"/>
                <a:gridCol w="1800200"/>
                <a:gridCol w="2105672"/>
                <a:gridCol w="1926776"/>
              </a:tblGrid>
              <a:tr h="39910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b="1" kern="140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Dates de les </a:t>
                      </a:r>
                      <a:endParaRPr lang="ca-E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b="1" kern="140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propostes</a:t>
                      </a:r>
                      <a:endParaRPr lang="ca-E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000" b="1" kern="1400" dirty="0">
                          <a:solidFill>
                            <a:srgbClr val="FCFAF6"/>
                          </a:solidFill>
                          <a:effectLst/>
                          <a:latin typeface="Arial"/>
                        </a:rPr>
                        <a:t>Planeta mar PM</a:t>
                      </a:r>
                      <a:endParaRPr lang="ca-E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8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000" b="1" kern="1400">
                          <a:solidFill>
                            <a:srgbClr val="FCFAF6"/>
                          </a:solidFill>
                          <a:effectLst/>
                          <a:latin typeface="Arial"/>
                        </a:rPr>
                        <a:t>Ésser humà</a:t>
                      </a:r>
                      <a:r>
                        <a:rPr lang="ca-ES" sz="1000" kern="1400">
                          <a:solidFill>
                            <a:srgbClr val="FCFAF6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a-ES" sz="1000" b="1" kern="1400">
                          <a:solidFill>
                            <a:srgbClr val="FCFAF6"/>
                          </a:solidFill>
                          <a:effectLst/>
                          <a:latin typeface="Arial"/>
                        </a:rPr>
                        <a:t>EH</a:t>
                      </a:r>
                      <a:endParaRPr lang="ca-E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000" b="1" kern="1400">
                          <a:solidFill>
                            <a:srgbClr val="FCFAF6"/>
                          </a:solidFill>
                          <a:effectLst/>
                          <a:latin typeface="Arial"/>
                        </a:rPr>
                        <a:t>Navegació</a:t>
                      </a:r>
                      <a:r>
                        <a:rPr lang="ca-ES" sz="1000" kern="1400">
                          <a:solidFill>
                            <a:srgbClr val="FCFAF6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a-ES" sz="1000" b="1" kern="1400">
                          <a:solidFill>
                            <a:srgbClr val="FCFAF6"/>
                          </a:solidFill>
                          <a:effectLst/>
                          <a:latin typeface="Arial"/>
                        </a:rPr>
                        <a:t>NA</a:t>
                      </a:r>
                      <a:endParaRPr lang="ca-E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5A3F"/>
                    </a:solidFill>
                  </a:tcPr>
                </a:tc>
              </a:tr>
              <a:tr h="36418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setembre 2023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La regata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</a:tr>
              <a:tr h="39910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setembre 2023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</a:t>
                      </a:r>
                      <a:r>
                        <a:rPr lang="pt-BR" sz="11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qui</a:t>
                      </a:r>
                      <a:r>
                        <a:rPr lang="pt-BR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1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apadrinem</a:t>
                      </a:r>
                      <a:endParaRPr lang="pt-BR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ODS 5. </a:t>
                      </a:r>
                      <a:r>
                        <a:rPr lang="pt-BR" sz="1100" kern="14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Igualtat</a:t>
                      </a:r>
                      <a:r>
                        <a:rPr lang="pt-BR" sz="1100" kern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</a:t>
                      </a:r>
                      <a:r>
                        <a:rPr lang="pt-BR" sz="11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gènere</a:t>
                      </a:r>
                      <a:endParaRPr lang="pt-BR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</a:tr>
              <a:tr h="39910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d’octubre 2023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Vida a bord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ODS 3. Salut i benestar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</a:tr>
              <a:tr h="39910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d’octubre 2023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L’Oceà Atlàntic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ODS 14. Vida submarina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</a:tr>
              <a:tr h="36418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d’octubre 2023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Seguretat a bord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</a:tr>
              <a:tr h="36418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d’octubre 2023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viatge de Colom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ODS 11. Ciutats i comunitats sostenibles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</a:tr>
              <a:tr h="36418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de novembre 2023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Meteorologia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</a:tr>
              <a:tr h="36418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de novembre 2023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Energia a </a:t>
                      </a:r>
                      <a:r>
                        <a:rPr lang="pt-BR" sz="9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bord</a:t>
                      </a:r>
                      <a:r>
                        <a:rPr lang="pt-BR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 </a:t>
                      </a:r>
                      <a:r>
                        <a:rPr lang="pt-BR" sz="9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aparells</a:t>
                      </a:r>
                      <a:r>
                        <a:rPr lang="pt-BR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900" kern="14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navegació</a:t>
                      </a:r>
                      <a:endParaRPr lang="pt-BR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ODS 7. Energia neta i </a:t>
                      </a:r>
                      <a:r>
                        <a:rPr lang="pt-BR" sz="9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assequible</a:t>
                      </a:r>
                      <a:endParaRPr lang="pt-BR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</a:tr>
              <a:tr h="39910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de novembre 2023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Canvi climàtic 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ODS 13. Acció climàtica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a-E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a-E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68" marR="6576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EBE"/>
                    </a:solidFill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881188" y="7986713"/>
            <a:ext cx="6662737" cy="3441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84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51310" y="19548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Repte 1 La regata</a:t>
            </a:r>
            <a:endParaRPr lang="ca-ES" b="1" dirty="0">
              <a:solidFill>
                <a:srgbClr val="FCFA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0" y="4727127"/>
            <a:ext cx="9144000" cy="411510"/>
            <a:chOff x="0" y="4727127"/>
            <a:chExt cx="9144000" cy="411510"/>
          </a:xfrm>
        </p:grpSpPr>
        <p:sp>
          <p:nvSpPr>
            <p:cNvPr id="11" name="10 Rectángulo"/>
            <p:cNvSpPr/>
            <p:nvPr/>
          </p:nvSpPr>
          <p:spPr>
            <a:xfrm>
              <a:off x="0" y="4727127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2" name="image4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99792" y="4833470"/>
              <a:ext cx="1296144" cy="202076"/>
            </a:xfrm>
            <a:prstGeom prst="rect">
              <a:avLst/>
            </a:prstGeom>
            <a:ln/>
          </p:spPr>
        </p:pic>
        <p:pic>
          <p:nvPicPr>
            <p:cNvPr id="13" name="12 Imagen" descr="Blau_transparent (1).png"/>
            <p:cNvPicPr>
              <a:picLocks noChangeAspect="1"/>
            </p:cNvPicPr>
            <p:nvPr/>
          </p:nvPicPr>
          <p:blipFill>
            <a:blip r:embed="rId3" r:link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758" y="4731990"/>
              <a:ext cx="1052338" cy="370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66592" y="4750496"/>
              <a:ext cx="849624" cy="3491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0" t="24854" r="40366" b="5345"/>
          <a:stretch/>
        </p:blipFill>
        <p:spPr bwMode="auto">
          <a:xfrm>
            <a:off x="1475656" y="640527"/>
            <a:ext cx="2664297" cy="386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4" t="24886" r="39855" b="4744"/>
          <a:stretch/>
        </p:blipFill>
        <p:spPr bwMode="auto">
          <a:xfrm>
            <a:off x="5072483" y="640527"/>
            <a:ext cx="2667869" cy="386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2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19288" y="30804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compartim</a:t>
            </a:r>
            <a:endParaRPr lang="ca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4727127"/>
            <a:ext cx="9144000" cy="411510"/>
            <a:chOff x="0" y="4727127"/>
            <a:chExt cx="9144000" cy="411510"/>
          </a:xfrm>
        </p:grpSpPr>
        <p:sp>
          <p:nvSpPr>
            <p:cNvPr id="9" name="8 Rectángulo"/>
            <p:cNvSpPr/>
            <p:nvPr/>
          </p:nvSpPr>
          <p:spPr>
            <a:xfrm>
              <a:off x="0" y="4727127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0" name="image4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99792" y="4833470"/>
              <a:ext cx="1296144" cy="202076"/>
            </a:xfrm>
            <a:prstGeom prst="rect">
              <a:avLst/>
            </a:prstGeom>
            <a:ln/>
          </p:spPr>
        </p:pic>
        <p:pic>
          <p:nvPicPr>
            <p:cNvPr id="11" name="10 Imagen" descr="Blau_transparent (1).png"/>
            <p:cNvPicPr>
              <a:picLocks noChangeAspect="1"/>
            </p:cNvPicPr>
            <p:nvPr/>
          </p:nvPicPr>
          <p:blipFill>
            <a:blip r:embed="rId3" r:link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758" y="4731990"/>
              <a:ext cx="1052338" cy="370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66592" y="4750496"/>
              <a:ext cx="849624" cy="3491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099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89" y="987574"/>
            <a:ext cx="614468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M:\Espai Educacio i Activitats\Activitats Públic Escolar\Minitransat 23\Presentacions\Fira STEAMCat_Viladecans\Instagra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0930"/>
            <a:ext cx="2448272" cy="43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vdivcomp01\users$\cristinapr\Pictures\IMG_20210908_092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/>
          <a:stretch/>
        </p:blipFill>
        <p:spPr bwMode="auto">
          <a:xfrm>
            <a:off x="179512" y="523478"/>
            <a:ext cx="4302019" cy="20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vdivcomp01\users$\cristinapr\Pictures\IMG_20210908_110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/>
          <a:stretch/>
        </p:blipFill>
        <p:spPr bwMode="auto">
          <a:xfrm>
            <a:off x="4675588" y="523478"/>
            <a:ext cx="4288900" cy="20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vdivcomp01\users$\cristinapr\Pictures\IMG_20210908_1254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r="4520"/>
          <a:stretch/>
        </p:blipFill>
        <p:spPr bwMode="auto">
          <a:xfrm>
            <a:off x="124325" y="2787774"/>
            <a:ext cx="435720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vdivcomp01\users$\cristinapr\Pictures\IMG_20210908_1417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5151" r="15724" b="5151"/>
          <a:stretch/>
        </p:blipFill>
        <p:spPr bwMode="auto">
          <a:xfrm>
            <a:off x="4675588" y="2795024"/>
            <a:ext cx="4288899" cy="21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30401" y="11418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 professorat</a:t>
            </a:r>
            <a:endParaRPr lang="ca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0381" y="195486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>
                <a:solidFill>
                  <a:srgbClr val="FCFA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 l’empremta dels descobridors</a:t>
            </a:r>
            <a:endParaRPr lang="ca-ES" b="1" dirty="0">
              <a:solidFill>
                <a:srgbClr val="FCFA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382" y="600347"/>
            <a:ext cx="4161221" cy="204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\\vdivcomp01\users$\cristinapr\Pictures\Selecció descobridors\IMG_20211216_103602_42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5992" y="601928"/>
            <a:ext cx="4120056" cy="204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381" y="2787774"/>
            <a:ext cx="4161222" cy="226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5991" y="2776724"/>
            <a:ext cx="4120057" cy="227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1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204</Words>
  <Application>Microsoft Office PowerPoint</Application>
  <PresentationFormat>Presentación en pantalla (16:9)</PresentationFormat>
  <Paragraphs>86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Puig</dc:creator>
  <cp:lastModifiedBy>Cristina Puig</cp:lastModifiedBy>
  <cp:revision>71</cp:revision>
  <dcterms:created xsi:type="dcterms:W3CDTF">2021-06-29T08:33:08Z</dcterms:created>
  <dcterms:modified xsi:type="dcterms:W3CDTF">2023-06-22T08:45:37Z</dcterms:modified>
</cp:coreProperties>
</file>