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7560000" cx="10692000"/>
  <p:notesSz cx="7560000" cy="10692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Roboto Medium"/>
      <p:regular r:id="rId34"/>
      <p:bold r:id="rId35"/>
      <p:italic r:id="rId36"/>
      <p:boldItalic r:id="rId37"/>
    </p:embeddedFont>
    <p:embeddedFont>
      <p:font typeface="Amatic SC"/>
      <p:regular r:id="rId38"/>
      <p:bold r:id="rId39"/>
    </p:embeddedFont>
    <p:embeddedFont>
      <p:font typeface="Roboto Light"/>
      <p:regular r:id="rId40"/>
      <p:bold r:id="rId41"/>
      <p:italic r:id="rId42"/>
      <p:boldItalic r:id="rId43"/>
    </p:embeddedFont>
    <p:embeddedFont>
      <p:font typeface="Alfa Slab One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798">
          <p15:clr>
            <a:srgbClr val="9AA0A6"/>
          </p15:clr>
        </p15:guide>
        <p15:guide id="2" pos="3368">
          <p15:clr>
            <a:srgbClr val="9AA0A6"/>
          </p15:clr>
        </p15:guide>
        <p15:guide id="3" orient="horz" pos="4507">
          <p15:clr>
            <a:srgbClr val="9AA0A6"/>
          </p15:clr>
        </p15:guide>
        <p15:guide id="4" pos="283">
          <p15:clr>
            <a:srgbClr val="9AA0A6"/>
          </p15:clr>
        </p15:guide>
      </p15:sldGuideLst>
    </p:ext>
    <p:ext uri="GoogleSlidesCustomDataVersion2">
      <go:slidesCustomData xmlns:go="http://customooxmlschemas.google.com/" r:id="rId45" roundtripDataSignature="AMtx7miwwFoJOX7tfTucicrmZyj1sRtg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B3EC14-9658-48FA-83F0-8A5D56C83765}">
  <a:tblStyle styleId="{AAB3EC14-9658-48FA-83F0-8A5D56C837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98"/>
        <p:guide pos="3368"/>
        <p:guide pos="4507" orient="horz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regular.fntdata"/><Relationship Id="rId20" Type="http://schemas.openxmlformats.org/officeDocument/2006/relationships/slide" Target="slides/slide14.xml"/><Relationship Id="rId42" Type="http://schemas.openxmlformats.org/officeDocument/2006/relationships/font" Target="fonts/RobotoLight-italic.fntdata"/><Relationship Id="rId41" Type="http://schemas.openxmlformats.org/officeDocument/2006/relationships/font" Target="fonts/RobotoLight-bold.fntdata"/><Relationship Id="rId22" Type="http://schemas.openxmlformats.org/officeDocument/2006/relationships/slide" Target="slides/slide16.xml"/><Relationship Id="rId44" Type="http://schemas.openxmlformats.org/officeDocument/2006/relationships/font" Target="fonts/AlfaSlabOne-regular.fntdata"/><Relationship Id="rId21" Type="http://schemas.openxmlformats.org/officeDocument/2006/relationships/slide" Target="slides/slide15.xml"/><Relationship Id="rId43" Type="http://schemas.openxmlformats.org/officeDocument/2006/relationships/font" Target="fonts/RobotoLight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19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RobotoMedium-bold.fntdata"/><Relationship Id="rId12" Type="http://schemas.openxmlformats.org/officeDocument/2006/relationships/slide" Target="slides/slide6.xml"/><Relationship Id="rId34" Type="http://schemas.openxmlformats.org/officeDocument/2006/relationships/font" Target="fonts/RobotoMedium-regular.fntdata"/><Relationship Id="rId15" Type="http://schemas.openxmlformats.org/officeDocument/2006/relationships/slide" Target="slides/slide9.xml"/><Relationship Id="rId37" Type="http://schemas.openxmlformats.org/officeDocument/2006/relationships/font" Target="fonts/Roboto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Medium-italic.fntdata"/><Relationship Id="rId17" Type="http://schemas.openxmlformats.org/officeDocument/2006/relationships/slide" Target="slides/slide11.xml"/><Relationship Id="rId39" Type="http://schemas.openxmlformats.org/officeDocument/2006/relationships/font" Target="fonts/AmaticSC-bold.fntdata"/><Relationship Id="rId16" Type="http://schemas.openxmlformats.org/officeDocument/2006/relationships/slide" Target="slides/slide10.xml"/><Relationship Id="rId38" Type="http://schemas.openxmlformats.org/officeDocument/2006/relationships/font" Target="fonts/AmaticSC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2bc535acc_0_194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a2bc535ac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2bc535acc_0_238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2bc535acc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2bc535acc_0_203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a2bc535acc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a2bc535acc_0_22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a2bc535ac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90f5502dd6_2_7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90f5502dd6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a2bc535acc_0_26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a2bc535ac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a2a45f58f7_0_3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a2a45f58f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90f5502dd6_1_4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90f5502dd6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a2a45f58f7_0_4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a2a45f58f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2a45f58f7_0_2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a2a45f58f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0f5502dd6_2_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90f5502dd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ojectes.xtec.cat/steamcat/" TargetMode="External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projectes.xtec.cat/steamcat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1.gif"/><Relationship Id="rId5" Type="http://schemas.openxmlformats.org/officeDocument/2006/relationships/hyperlink" Target="https://projectes.xtec.cat/steamcat/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1" name="Google Shape;11;p15"/>
          <p:cNvSpPr txBox="1"/>
          <p:nvPr/>
        </p:nvSpPr>
        <p:spPr>
          <a:xfrm>
            <a:off x="354200" y="2597861"/>
            <a:ext cx="5167800" cy="207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1" i="0" sz="4600" u="none" cap="none" strike="noStrike">
              <a:solidFill>
                <a:srgbClr val="2F3C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5"/>
          <p:cNvSpPr/>
          <p:nvPr/>
        </p:nvSpPr>
        <p:spPr>
          <a:xfrm rot="3772276">
            <a:off x="7870832" y="2334142"/>
            <a:ext cx="2563865" cy="2446266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4F0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 txBox="1"/>
          <p:nvPr/>
        </p:nvSpPr>
        <p:spPr>
          <a:xfrm>
            <a:off x="5906225" y="3359525"/>
            <a:ext cx="3999600" cy="69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" sz="4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Metodologies</a:t>
            </a:r>
            <a:endParaRPr b="1" i="0" sz="4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67111" l="0" r="0" t="6067"/>
          <a:stretch/>
        </p:blipFill>
        <p:spPr>
          <a:xfrm>
            <a:off x="277188" y="6695027"/>
            <a:ext cx="2694426" cy="5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 txBox="1"/>
          <p:nvPr/>
        </p:nvSpPr>
        <p:spPr>
          <a:xfrm>
            <a:off x="354200" y="1593613"/>
            <a:ext cx="3364200" cy="69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ca" sz="3600" u="none" cap="none" strike="noStrike">
                <a:solidFill>
                  <a:srgbClr val="2F3C4D"/>
                </a:solidFill>
                <a:latin typeface="Roboto"/>
                <a:ea typeface="Roboto"/>
                <a:cs typeface="Roboto"/>
                <a:sym typeface="Roboto"/>
              </a:rPr>
              <a:t>Presentació</a:t>
            </a:r>
            <a:endParaRPr b="0" i="0" sz="3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3">
            <a:alphaModFix/>
          </a:blip>
          <a:srcRect b="24686" l="0" r="0" t="0"/>
          <a:stretch/>
        </p:blipFill>
        <p:spPr>
          <a:xfrm>
            <a:off x="8545498" y="6458250"/>
            <a:ext cx="1741480" cy="6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/>
          <p:nvPr>
            <p:ph type="title"/>
          </p:nvPr>
        </p:nvSpPr>
        <p:spPr>
          <a:xfrm>
            <a:off x="277200" y="3546750"/>
            <a:ext cx="516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4400">
                <a:solidFill>
                  <a:srgbClr val="2F3C4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seny personalitzat 1">
  <p:cSld name="CUSTOM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/>
          <p:cNvPicPr preferRelativeResize="0"/>
          <p:nvPr/>
        </p:nvPicPr>
        <p:blipFill rotWithShape="1">
          <a:blip r:embed="rId2">
            <a:alphaModFix/>
          </a:blip>
          <a:srcRect b="24686" l="0" r="0" t="0"/>
          <a:stretch/>
        </p:blipFill>
        <p:spPr>
          <a:xfrm>
            <a:off x="3926664" y="2463550"/>
            <a:ext cx="2838675" cy="1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4413" y="6130475"/>
            <a:ext cx="2343177" cy="8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3968625" y="3495875"/>
            <a:ext cx="22440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1" i="0" lang="ca" sz="950" u="none" cap="none" strike="noStrike">
                <a:solidFill>
                  <a:srgbClr val="2F3C4D"/>
                </a:solidFill>
                <a:latin typeface="Roboto"/>
                <a:ea typeface="Roboto"/>
                <a:cs typeface="Roboto"/>
                <a:sym typeface="Roboto"/>
              </a:rPr>
              <a:t>Programa STEAMcat</a:t>
            </a:r>
            <a:endParaRPr b="1" i="0" sz="950" u="none" cap="none" strike="noStrike">
              <a:solidFill>
                <a:srgbClr val="2F3C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ca" sz="950" u="none" cap="none" strike="noStrike">
                <a:solidFill>
                  <a:srgbClr val="2F3C4D"/>
                </a:solidFill>
                <a:latin typeface="Roboto Medium"/>
                <a:ea typeface="Roboto Medium"/>
                <a:cs typeface="Roboto Medium"/>
                <a:sym typeface="Roboto Medium"/>
              </a:rPr>
              <a:t>Impuls de les vocacions científiques,</a:t>
            </a:r>
            <a:endParaRPr b="0" i="0" sz="950" u="none" cap="none" strike="noStrike">
              <a:solidFill>
                <a:srgbClr val="2F3C4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ca" sz="950" u="none" cap="none" strike="noStrike">
                <a:solidFill>
                  <a:srgbClr val="2F3C4D"/>
                </a:solidFill>
                <a:latin typeface="Roboto Medium"/>
                <a:ea typeface="Roboto Medium"/>
                <a:cs typeface="Roboto Medium"/>
                <a:sym typeface="Roboto Medium"/>
              </a:rPr>
              <a:t>tecnològiques, en enginyeria i en matemàtiques</a:t>
            </a:r>
            <a:endParaRPr b="0" i="0" sz="950" u="none" cap="none" strike="noStrike">
              <a:solidFill>
                <a:srgbClr val="2F3C4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364468" y="928630"/>
            <a:ext cx="32835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364468" y="2191312"/>
            <a:ext cx="3283500" cy="4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573245" y="773638"/>
            <a:ext cx="66459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/>
          <p:nvPr/>
        </p:nvSpPr>
        <p:spPr>
          <a:xfrm>
            <a:off x="5346000" y="147"/>
            <a:ext cx="5346000" cy="756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27"/>
          <p:cNvCxnSpPr/>
          <p:nvPr/>
        </p:nvCxnSpPr>
        <p:spPr>
          <a:xfrm>
            <a:off x="5881155" y="6607559"/>
            <a:ext cx="547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27"/>
          <p:cNvSpPr txBox="1"/>
          <p:nvPr>
            <p:ph type="title"/>
          </p:nvPr>
        </p:nvSpPr>
        <p:spPr>
          <a:xfrm>
            <a:off x="310447" y="2021878"/>
            <a:ext cx="4730100" cy="22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27"/>
          <p:cNvSpPr txBox="1"/>
          <p:nvPr>
            <p:ph idx="1" type="subTitle"/>
          </p:nvPr>
        </p:nvSpPr>
        <p:spPr>
          <a:xfrm>
            <a:off x="310447" y="4381707"/>
            <a:ext cx="4730100" cy="1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98" name="Google Shape;98;p27"/>
          <p:cNvSpPr txBox="1"/>
          <p:nvPr>
            <p:ph idx="2" type="body"/>
          </p:nvPr>
        </p:nvSpPr>
        <p:spPr>
          <a:xfrm>
            <a:off x="5775715" y="1064441"/>
            <a:ext cx="4486500" cy="54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2bc535acc_0_190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02" name="Google Shape;102;g3a2bc535acc_0_190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g3a2bc535acc_0_19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grpSp>
        <p:nvGrpSpPr>
          <p:cNvPr id="20" name="Google Shape;20;p16"/>
          <p:cNvGrpSpPr/>
          <p:nvPr/>
        </p:nvGrpSpPr>
        <p:grpSpPr>
          <a:xfrm>
            <a:off x="9839527" y="121295"/>
            <a:ext cx="603719" cy="466427"/>
            <a:chOff x="6639127" y="273695"/>
            <a:chExt cx="603719" cy="466427"/>
          </a:xfrm>
        </p:grpSpPr>
        <p:sp>
          <p:nvSpPr>
            <p:cNvPr id="21" name="Google Shape;21;p16"/>
            <p:cNvSpPr/>
            <p:nvPr/>
          </p:nvSpPr>
          <p:spPr>
            <a:xfrm rot="3705016">
              <a:off x="6692704" y="345403"/>
              <a:ext cx="273813" cy="285354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FF4F0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 rot="-8662742">
              <a:off x="6823244" y="548748"/>
              <a:ext cx="167920" cy="157179"/>
            </a:xfrm>
            <a:prstGeom prst="ellipse">
              <a:avLst/>
            </a:prstGeom>
            <a:solidFill>
              <a:srgbClr val="2F3C4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 rot="-8663149">
              <a:off x="6840317" y="342102"/>
              <a:ext cx="339502" cy="325517"/>
            </a:xfrm>
            <a:prstGeom prst="donut">
              <a:avLst>
                <a:gd fmla="val 1431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FF4F04"/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 b="67111" l="0" r="0" t="6067"/>
          <a:stretch/>
        </p:blipFill>
        <p:spPr>
          <a:xfrm>
            <a:off x="40975" y="65324"/>
            <a:ext cx="2237409" cy="4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27" name="Google Shape;27;p17"/>
          <p:cNvSpPr txBox="1"/>
          <p:nvPr/>
        </p:nvSpPr>
        <p:spPr>
          <a:xfrm>
            <a:off x="450000" y="2661600"/>
            <a:ext cx="94392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" sz="22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Aquest material pertany al Departament d’Educació i ha estat elaborat per tècnics i col·laboradors del programa STEAMcat </a:t>
            </a:r>
            <a:endParaRPr b="0" i="0" sz="22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Google Shape;28;p17"/>
          <p:cNvSpPr txBox="1"/>
          <p:nvPr/>
        </p:nvSpPr>
        <p:spPr>
          <a:xfrm>
            <a:off x="450000" y="6782850"/>
            <a:ext cx="56508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sng" cap="none" strike="noStrike">
                <a:solidFill>
                  <a:srgbClr val="FF4F04"/>
                </a:solidFill>
                <a:latin typeface="Roboto Medium"/>
                <a:ea typeface="Roboto Medium"/>
                <a:cs typeface="Roboto Medium"/>
                <a:sym typeface="Roboto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https://projectes.xtec.cat/steamcat/</a:t>
            </a:r>
            <a:endParaRPr b="0" i="0" sz="1800" u="none" cap="none" strike="noStrike">
              <a:solidFill>
                <a:srgbClr val="FF4F0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9" name="Google Shape;29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8338" y="6502137"/>
            <a:ext cx="1704929" cy="60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7"/>
          <p:cNvGrpSpPr/>
          <p:nvPr/>
        </p:nvGrpSpPr>
        <p:grpSpPr>
          <a:xfrm>
            <a:off x="9839527" y="121295"/>
            <a:ext cx="603719" cy="466427"/>
            <a:chOff x="6639127" y="273695"/>
            <a:chExt cx="603719" cy="466427"/>
          </a:xfrm>
        </p:grpSpPr>
        <p:sp>
          <p:nvSpPr>
            <p:cNvPr id="31" name="Google Shape;31;p17"/>
            <p:cNvSpPr/>
            <p:nvPr/>
          </p:nvSpPr>
          <p:spPr>
            <a:xfrm rot="3705016">
              <a:off x="6692704" y="345403"/>
              <a:ext cx="273813" cy="285354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FF4F0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 rot="-8662742">
              <a:off x="6823244" y="548748"/>
              <a:ext cx="167920" cy="157179"/>
            </a:xfrm>
            <a:prstGeom prst="ellipse">
              <a:avLst/>
            </a:prstGeom>
            <a:solidFill>
              <a:srgbClr val="2F3C4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 rot="-8663149">
              <a:off x="6840317" y="342102"/>
              <a:ext cx="339502" cy="325517"/>
            </a:xfrm>
            <a:prstGeom prst="donut">
              <a:avLst>
                <a:gd fmla="val 1431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FF4F04"/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4;p17"/>
          <p:cNvPicPr preferRelativeResize="0"/>
          <p:nvPr/>
        </p:nvPicPr>
        <p:blipFill rotWithShape="1">
          <a:blip r:embed="rId5">
            <a:alphaModFix/>
          </a:blip>
          <a:srcRect b="67111" l="0" r="0" t="6067"/>
          <a:stretch/>
        </p:blipFill>
        <p:spPr>
          <a:xfrm>
            <a:off x="40975" y="65324"/>
            <a:ext cx="2237409" cy="4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l STEAM tools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grpSp>
        <p:nvGrpSpPr>
          <p:cNvPr id="37" name="Google Shape;37;p18"/>
          <p:cNvGrpSpPr/>
          <p:nvPr/>
        </p:nvGrpSpPr>
        <p:grpSpPr>
          <a:xfrm>
            <a:off x="9839527" y="121295"/>
            <a:ext cx="603719" cy="466427"/>
            <a:chOff x="6639127" y="273695"/>
            <a:chExt cx="603719" cy="466427"/>
          </a:xfrm>
        </p:grpSpPr>
        <p:sp>
          <p:nvSpPr>
            <p:cNvPr id="38" name="Google Shape;38;p18"/>
            <p:cNvSpPr/>
            <p:nvPr/>
          </p:nvSpPr>
          <p:spPr>
            <a:xfrm rot="3705016">
              <a:off x="6692704" y="345403"/>
              <a:ext cx="273813" cy="285354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FF4F0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 rot="-8662742">
              <a:off x="6823244" y="548748"/>
              <a:ext cx="167920" cy="157179"/>
            </a:xfrm>
            <a:prstGeom prst="ellipse">
              <a:avLst/>
            </a:prstGeom>
            <a:solidFill>
              <a:srgbClr val="2F3C4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 rot="-8663149">
              <a:off x="6840317" y="342102"/>
              <a:ext cx="339502" cy="325517"/>
            </a:xfrm>
            <a:prstGeom prst="donut">
              <a:avLst>
                <a:gd fmla="val 1431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FF4F04"/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8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4F0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pic>
        <p:nvPicPr>
          <p:cNvPr id="42" name="Google Shape;42;p18"/>
          <p:cNvPicPr preferRelativeResize="0"/>
          <p:nvPr/>
        </p:nvPicPr>
        <p:blipFill rotWithShape="1">
          <a:blip r:embed="rId2">
            <a:alphaModFix/>
          </a:blip>
          <a:srcRect b="67111" l="0" r="0" t="6067"/>
          <a:stretch/>
        </p:blipFill>
        <p:spPr>
          <a:xfrm>
            <a:off x="40975" y="65324"/>
            <a:ext cx="2237409" cy="4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/>
          <p:nvPr/>
        </p:nvSpPr>
        <p:spPr>
          <a:xfrm>
            <a:off x="189375" y="1185575"/>
            <a:ext cx="10249800" cy="77100"/>
          </a:xfrm>
          <a:prstGeom prst="rect">
            <a:avLst/>
          </a:prstGeom>
          <a:solidFill>
            <a:srgbClr val="FF4F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8"/>
          <p:cNvSpPr txBox="1"/>
          <p:nvPr>
            <p:ph idx="2" type="title"/>
          </p:nvPr>
        </p:nvSpPr>
        <p:spPr>
          <a:xfrm>
            <a:off x="189375" y="1567050"/>
            <a:ext cx="10249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2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47" name="Google Shape;47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24686" l="0" r="0" t="0"/>
          <a:stretch/>
        </p:blipFill>
        <p:spPr>
          <a:xfrm>
            <a:off x="3926664" y="2463550"/>
            <a:ext cx="2838675" cy="1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4413" y="6130475"/>
            <a:ext cx="2343177" cy="8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>
            <a:hlinkClick r:id="rId5"/>
          </p:cNvPr>
          <p:cNvSpPr txBox="1"/>
          <p:nvPr/>
        </p:nvSpPr>
        <p:spPr>
          <a:xfrm>
            <a:off x="3968625" y="3495875"/>
            <a:ext cx="22440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1" i="0" lang="ca" sz="950" u="none" cap="none" strike="noStrike">
                <a:solidFill>
                  <a:srgbClr val="2F3C4D"/>
                </a:solidFill>
                <a:latin typeface="Roboto"/>
                <a:ea typeface="Roboto"/>
                <a:cs typeface="Roboto"/>
                <a:sym typeface="Roboto"/>
              </a:rPr>
              <a:t>Programa STEAMcat</a:t>
            </a:r>
            <a:endParaRPr b="1" i="0" sz="950" u="none" cap="none" strike="noStrike">
              <a:solidFill>
                <a:srgbClr val="2F3C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ca" sz="950" u="none" cap="none" strike="noStrike">
                <a:solidFill>
                  <a:srgbClr val="2F3C4D"/>
                </a:solidFill>
                <a:latin typeface="Roboto Medium"/>
                <a:ea typeface="Roboto Medium"/>
                <a:cs typeface="Roboto Medium"/>
                <a:sym typeface="Roboto Medium"/>
              </a:rPr>
              <a:t>Impuls de les vocacions científiques,</a:t>
            </a:r>
            <a:endParaRPr b="0" i="0" sz="950" u="none" cap="none" strike="noStrike">
              <a:solidFill>
                <a:srgbClr val="2F3C4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ca" sz="950" u="none" cap="none" strike="noStrike">
                <a:solidFill>
                  <a:srgbClr val="2F3C4D"/>
                </a:solidFill>
                <a:latin typeface="Roboto Medium"/>
                <a:ea typeface="Roboto Medium"/>
                <a:cs typeface="Roboto Medium"/>
                <a:sym typeface="Roboto Medium"/>
              </a:rPr>
              <a:t>tecnològiques, en enginyeria i en matemàtiques</a:t>
            </a:r>
            <a:endParaRPr b="0" i="0" sz="950" u="none" cap="none" strike="noStrike">
              <a:solidFill>
                <a:srgbClr val="2F3C4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52" name="Google Shape;52;p20"/>
          <p:cNvPicPr preferRelativeResize="0"/>
          <p:nvPr/>
        </p:nvPicPr>
        <p:blipFill rotWithShape="1">
          <a:blip r:embed="rId2">
            <a:alphaModFix/>
          </a:blip>
          <a:srcRect b="67111" l="0" r="0" t="6067"/>
          <a:stretch/>
        </p:blipFill>
        <p:spPr>
          <a:xfrm>
            <a:off x="277188" y="6695027"/>
            <a:ext cx="2694426" cy="5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0"/>
          <p:cNvSpPr txBox="1"/>
          <p:nvPr/>
        </p:nvSpPr>
        <p:spPr>
          <a:xfrm>
            <a:off x="354200" y="1593613"/>
            <a:ext cx="3364200" cy="69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ca" sz="3600" u="none" cap="none" strike="noStrike">
                <a:solidFill>
                  <a:srgbClr val="2F3C4D"/>
                </a:solidFill>
                <a:latin typeface="Roboto"/>
                <a:ea typeface="Roboto"/>
                <a:cs typeface="Roboto"/>
                <a:sym typeface="Roboto"/>
              </a:rPr>
              <a:t>Presentació</a:t>
            </a:r>
            <a:endParaRPr b="0" i="0" sz="3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 b="24686" l="0" r="0" t="0"/>
          <a:stretch/>
        </p:blipFill>
        <p:spPr>
          <a:xfrm>
            <a:off x="8545498" y="6458250"/>
            <a:ext cx="1741480" cy="6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/>
          <p:nvPr/>
        </p:nvSpPr>
        <p:spPr>
          <a:xfrm rot="-8663186">
            <a:off x="6274916" y="1779399"/>
            <a:ext cx="4107567" cy="4001202"/>
          </a:xfrm>
          <a:prstGeom prst="donut">
            <a:avLst>
              <a:gd fmla="val 14314" name="adj"/>
            </a:avLst>
          </a:prstGeom>
          <a:solidFill>
            <a:srgbClr val="FFFFFF"/>
          </a:solidFill>
          <a:ln cap="flat" cmpd="sng" w="19050">
            <a:solidFill>
              <a:srgbClr val="FF4F04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 dir="17340000" dist="19050">
              <a:srgbClr val="FF4F04">
                <a:alpha val="51764"/>
              </a:srgbClr>
            </a:outerShdw>
          </a:effectLst>
        </p:spPr>
        <p:txBody>
          <a:bodyPr anchorCtr="0" anchor="ctr" bIns="65175" lIns="65175" spcFirstLastPara="1" rIns="65175" wrap="square" tIns="65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0"/>
          <p:cNvSpPr txBox="1"/>
          <p:nvPr/>
        </p:nvSpPr>
        <p:spPr>
          <a:xfrm>
            <a:off x="5897100" y="3359525"/>
            <a:ext cx="3900900" cy="69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" sz="4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Perspectives</a:t>
            </a:r>
            <a:endParaRPr b="1" i="0" sz="4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20"/>
          <p:cNvSpPr txBox="1"/>
          <p:nvPr>
            <p:ph type="title"/>
          </p:nvPr>
        </p:nvSpPr>
        <p:spPr>
          <a:xfrm>
            <a:off x="277200" y="3546750"/>
            <a:ext cx="516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4400">
                <a:solidFill>
                  <a:srgbClr val="2F3C4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60" name="Google Shape;60;p21"/>
          <p:cNvPicPr preferRelativeResize="0"/>
          <p:nvPr/>
        </p:nvPicPr>
        <p:blipFill rotWithShape="1">
          <a:blip r:embed="rId2">
            <a:alphaModFix/>
          </a:blip>
          <a:srcRect b="67111" l="0" r="0" t="6067"/>
          <a:stretch/>
        </p:blipFill>
        <p:spPr>
          <a:xfrm>
            <a:off x="277188" y="6695027"/>
            <a:ext cx="2694426" cy="5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1"/>
          <p:cNvSpPr txBox="1"/>
          <p:nvPr/>
        </p:nvSpPr>
        <p:spPr>
          <a:xfrm>
            <a:off x="354200" y="1593613"/>
            <a:ext cx="3364200" cy="69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ca" sz="3600" u="none" cap="none" strike="noStrike">
                <a:solidFill>
                  <a:srgbClr val="2F3C4D"/>
                </a:solidFill>
                <a:latin typeface="Roboto"/>
                <a:ea typeface="Roboto"/>
                <a:cs typeface="Roboto"/>
                <a:sym typeface="Roboto"/>
              </a:rPr>
              <a:t>Presentació</a:t>
            </a:r>
            <a:endParaRPr b="0" i="0" sz="3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2" name="Google Shape;62;p21"/>
          <p:cNvPicPr preferRelativeResize="0"/>
          <p:nvPr/>
        </p:nvPicPr>
        <p:blipFill rotWithShape="1">
          <a:blip r:embed="rId3">
            <a:alphaModFix/>
          </a:blip>
          <a:srcRect b="24686" l="0" r="0" t="0"/>
          <a:stretch/>
        </p:blipFill>
        <p:spPr>
          <a:xfrm>
            <a:off x="8545498" y="6458250"/>
            <a:ext cx="1741480" cy="6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1"/>
          <p:cNvSpPr/>
          <p:nvPr/>
        </p:nvSpPr>
        <p:spPr>
          <a:xfrm rot="-8662841">
            <a:off x="8058823" y="2605983"/>
            <a:ext cx="2031604" cy="1984383"/>
          </a:xfrm>
          <a:prstGeom prst="ellipse">
            <a:avLst/>
          </a:prstGeom>
          <a:solidFill>
            <a:srgbClr val="2F3C4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65175" lIns="65175" spcFirstLastPara="1" rIns="65175" wrap="square" tIns="65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1"/>
          <p:cNvSpPr txBox="1"/>
          <p:nvPr/>
        </p:nvSpPr>
        <p:spPr>
          <a:xfrm>
            <a:off x="5906225" y="3359525"/>
            <a:ext cx="3999600" cy="69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" sz="4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Tecnologies</a:t>
            </a:r>
            <a:endParaRPr b="1" i="0" sz="4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21"/>
          <p:cNvSpPr txBox="1"/>
          <p:nvPr>
            <p:ph type="title"/>
          </p:nvPr>
        </p:nvSpPr>
        <p:spPr>
          <a:xfrm>
            <a:off x="277200" y="3546750"/>
            <a:ext cx="516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4400">
                <a:solidFill>
                  <a:srgbClr val="2F3C4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grpSp>
        <p:nvGrpSpPr>
          <p:cNvPr id="68" name="Google Shape;68;p22"/>
          <p:cNvGrpSpPr/>
          <p:nvPr/>
        </p:nvGrpSpPr>
        <p:grpSpPr>
          <a:xfrm>
            <a:off x="9839527" y="121295"/>
            <a:ext cx="603719" cy="466427"/>
            <a:chOff x="6639127" y="273695"/>
            <a:chExt cx="603719" cy="466427"/>
          </a:xfrm>
        </p:grpSpPr>
        <p:sp>
          <p:nvSpPr>
            <p:cNvPr id="69" name="Google Shape;69;p22"/>
            <p:cNvSpPr/>
            <p:nvPr/>
          </p:nvSpPr>
          <p:spPr>
            <a:xfrm rot="3705016">
              <a:off x="6692704" y="345403"/>
              <a:ext cx="273813" cy="285354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FF4F0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2"/>
            <p:cNvSpPr/>
            <p:nvPr/>
          </p:nvSpPr>
          <p:spPr>
            <a:xfrm rot="-8662742">
              <a:off x="6823244" y="548748"/>
              <a:ext cx="167920" cy="157179"/>
            </a:xfrm>
            <a:prstGeom prst="ellipse">
              <a:avLst/>
            </a:prstGeom>
            <a:solidFill>
              <a:srgbClr val="2F3C4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2"/>
            <p:cNvSpPr/>
            <p:nvPr/>
          </p:nvSpPr>
          <p:spPr>
            <a:xfrm rot="-8663149">
              <a:off x="6840317" y="342102"/>
              <a:ext cx="339502" cy="325517"/>
            </a:xfrm>
            <a:prstGeom prst="donut">
              <a:avLst>
                <a:gd fmla="val 1431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FF4F04"/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" name="Google Shape;72;p22"/>
          <p:cNvPicPr preferRelativeResize="0"/>
          <p:nvPr/>
        </p:nvPicPr>
        <p:blipFill rotWithShape="1">
          <a:blip r:embed="rId2">
            <a:alphaModFix/>
          </a:blip>
          <a:srcRect b="67111" l="0" r="0" t="6067"/>
          <a:stretch/>
        </p:blipFill>
        <p:spPr>
          <a:xfrm>
            <a:off x="40975" y="65324"/>
            <a:ext cx="2237409" cy="4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seny personalitzat 2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3"/>
          <p:cNvGrpSpPr/>
          <p:nvPr/>
        </p:nvGrpSpPr>
        <p:grpSpPr>
          <a:xfrm>
            <a:off x="9839527" y="121295"/>
            <a:ext cx="603719" cy="466427"/>
            <a:chOff x="6639127" y="273695"/>
            <a:chExt cx="603719" cy="466427"/>
          </a:xfrm>
        </p:grpSpPr>
        <p:sp>
          <p:nvSpPr>
            <p:cNvPr id="75" name="Google Shape;75;p23"/>
            <p:cNvSpPr/>
            <p:nvPr/>
          </p:nvSpPr>
          <p:spPr>
            <a:xfrm rot="3705016">
              <a:off x="6692704" y="345403"/>
              <a:ext cx="273813" cy="285354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FF4F0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 rot="-8662742">
              <a:off x="6823244" y="548748"/>
              <a:ext cx="167920" cy="157179"/>
            </a:xfrm>
            <a:prstGeom prst="ellipse">
              <a:avLst/>
            </a:prstGeom>
            <a:solidFill>
              <a:srgbClr val="2F3C4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3"/>
            <p:cNvSpPr/>
            <p:nvPr/>
          </p:nvSpPr>
          <p:spPr>
            <a:xfrm rot="-8663149">
              <a:off x="6840317" y="342102"/>
              <a:ext cx="339502" cy="325517"/>
            </a:xfrm>
            <a:prstGeom prst="donut">
              <a:avLst>
                <a:gd fmla="val 1431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FF4F04"/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23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4F0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pic>
        <p:nvPicPr>
          <p:cNvPr id="79" name="Google Shape;79;p23"/>
          <p:cNvPicPr preferRelativeResize="0"/>
          <p:nvPr/>
        </p:nvPicPr>
        <p:blipFill rotWithShape="1">
          <a:blip r:embed="rId2">
            <a:alphaModFix/>
          </a:blip>
          <a:srcRect b="67111" l="0" r="0" t="6067"/>
          <a:stretch/>
        </p:blipFill>
        <p:spPr>
          <a:xfrm>
            <a:off x="40975" y="65324"/>
            <a:ext cx="2237409" cy="4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3"/>
          <p:cNvSpPr/>
          <p:nvPr/>
        </p:nvSpPr>
        <p:spPr>
          <a:xfrm>
            <a:off x="189375" y="1185575"/>
            <a:ext cx="10249800" cy="77100"/>
          </a:xfrm>
          <a:prstGeom prst="rect">
            <a:avLst/>
          </a:prstGeom>
          <a:solidFill>
            <a:srgbClr val="FF4F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 txBox="1"/>
          <p:nvPr/>
        </p:nvSpPr>
        <p:spPr>
          <a:xfrm>
            <a:off x="384925" y="1439900"/>
            <a:ext cx="9942600" cy="5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sfgjhaerjkgn &lt;j,mgfjÑLDKJNFV &lt;K,EADJXFMÑLKWe,sdjznfv.m nm</a:t>
            </a:r>
            <a:endParaRPr b="0" i="0" sz="24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edfbwkfbcZD Ck&lt;adu&lt;aehfdA sckdjsfñkhjdfcñk&lt;zn czbnfñdhjcm cmnb b&lt;zkdhcb&lt;zdhj &lt;zj cbjkh&lt;abdfci</a:t>
            </a:r>
            <a:endParaRPr b="0" i="0" sz="24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b="0" i="0" sz="38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Proxima Nova"/>
              <a:buChar char="●"/>
              <a:defRPr b="0" i="0" sz="2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■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■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Font typeface="Proxima Nova"/>
              <a:buChar char="■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ckCxbqFaZTc&amp;t=267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apliense.xtec.cat/arc/node/7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rvcnpbs.xtec.cat/creamat/joomla/images/stories/documents/indicadors_competencials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xQSLYdJs_Cw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/>
          <p:nvPr/>
        </p:nvSpPr>
        <p:spPr>
          <a:xfrm rot="3772276">
            <a:off x="7870832" y="2334142"/>
            <a:ext cx="2563865" cy="2446266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4F0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5906225" y="3359525"/>
            <a:ext cx="3999600" cy="69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ca" sz="4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Metodologies</a:t>
            </a:r>
            <a:endParaRPr b="1" i="0" sz="4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b="67111" l="0" r="0" t="6067"/>
          <a:stretch/>
        </p:blipFill>
        <p:spPr>
          <a:xfrm>
            <a:off x="277188" y="6695027"/>
            <a:ext cx="2694426" cy="5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354200" y="1593613"/>
            <a:ext cx="3364200" cy="69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ca" sz="3600" u="none" cap="none" strike="noStrike">
                <a:solidFill>
                  <a:srgbClr val="2F3C4D"/>
                </a:solidFill>
                <a:latin typeface="Roboto"/>
                <a:ea typeface="Roboto"/>
                <a:cs typeface="Roboto"/>
                <a:sym typeface="Roboto"/>
              </a:rPr>
              <a:t>Presentació</a:t>
            </a:r>
            <a:endParaRPr b="0" i="0" sz="3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 b="24686" l="0" r="0" t="0"/>
          <a:stretch/>
        </p:blipFill>
        <p:spPr>
          <a:xfrm>
            <a:off x="8545498" y="6458250"/>
            <a:ext cx="1741480" cy="6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228600" y="3728525"/>
            <a:ext cx="4696200" cy="33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a" sz="4800" u="none" cap="none" strike="noStrike">
                <a:solidFill>
                  <a:srgbClr val="2F3C4D"/>
                </a:solidFill>
                <a:latin typeface="Roboto"/>
                <a:ea typeface="Roboto"/>
                <a:cs typeface="Roboto"/>
                <a:sym typeface="Roboto"/>
              </a:rPr>
              <a:t>Resolució de problemes</a:t>
            </a:r>
            <a:endParaRPr b="1" i="0" sz="4800" u="none" cap="none" strike="noStrike">
              <a:solidFill>
                <a:srgbClr val="2F3C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2bc535acc_0_194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Material</a:t>
            </a:r>
            <a:endParaRPr/>
          </a:p>
        </p:txBody>
      </p:sp>
      <p:pic>
        <p:nvPicPr>
          <p:cNvPr id="213" name="Google Shape;213;g3a2bc535acc_0_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68" y="1880897"/>
            <a:ext cx="9305097" cy="507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a2bc535acc_0_194"/>
          <p:cNvSpPr txBox="1"/>
          <p:nvPr/>
        </p:nvSpPr>
        <p:spPr>
          <a:xfrm>
            <a:off x="559625" y="1816497"/>
            <a:ext cx="3848400" cy="2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250" lIns="119250" spcFirstLastPara="1" rIns="119250" wrap="square" tIns="119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347"/>
              <a:t>Necessitarem:</a:t>
            </a:r>
            <a:endParaRPr sz="2347"/>
          </a:p>
          <a:p>
            <a:pPr indent="-447252" lvl="0" marL="596336" rtl="0" algn="l">
              <a:spcBef>
                <a:spcPts val="0"/>
              </a:spcBef>
              <a:spcAft>
                <a:spcPts val="0"/>
              </a:spcAft>
              <a:buSzPts val="2348"/>
              <a:buChar char="●"/>
            </a:pPr>
            <a:r>
              <a:rPr lang="ca" sz="2347"/>
              <a:t>Peluix o nina</a:t>
            </a:r>
            <a:endParaRPr sz="2347"/>
          </a:p>
          <a:p>
            <a:pPr indent="-447252" lvl="0" marL="596336" rtl="0" algn="l">
              <a:spcBef>
                <a:spcPts val="0"/>
              </a:spcBef>
              <a:spcAft>
                <a:spcPts val="0"/>
              </a:spcAft>
              <a:buSzPts val="2348"/>
              <a:buChar char="●"/>
            </a:pPr>
            <a:r>
              <a:rPr lang="ca" sz="2347"/>
              <a:t>Gomes (totes iguals)</a:t>
            </a:r>
            <a:endParaRPr sz="2347"/>
          </a:p>
          <a:p>
            <a:pPr indent="-447252" lvl="0" marL="596336" rtl="0" algn="l">
              <a:spcBef>
                <a:spcPts val="0"/>
              </a:spcBef>
              <a:spcAft>
                <a:spcPts val="0"/>
              </a:spcAft>
              <a:buSzPts val="2348"/>
              <a:buChar char="●"/>
            </a:pPr>
            <a:r>
              <a:rPr lang="ca" sz="2347"/>
              <a:t>Flexímetres</a:t>
            </a:r>
            <a:endParaRPr sz="2347"/>
          </a:p>
          <a:p>
            <a:pPr indent="-447252" lvl="0" marL="596336" rtl="0" algn="l">
              <a:spcBef>
                <a:spcPts val="0"/>
              </a:spcBef>
              <a:spcAft>
                <a:spcPts val="0"/>
              </a:spcAft>
              <a:buSzPts val="2348"/>
              <a:buChar char="●"/>
            </a:pPr>
            <a:r>
              <a:rPr lang="ca" sz="2347"/>
              <a:t>Geogebra</a:t>
            </a:r>
            <a:endParaRPr sz="2347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2bc535acc_0_238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 repte</a:t>
            </a:r>
            <a:endParaRPr/>
          </a:p>
        </p:txBody>
      </p:sp>
      <p:pic>
        <p:nvPicPr>
          <p:cNvPr id="220" name="Google Shape;220;g3a2bc535acc_0_238"/>
          <p:cNvPicPr preferRelativeResize="0"/>
          <p:nvPr/>
        </p:nvPicPr>
        <p:blipFill rotWithShape="1">
          <a:blip r:embed="rId3">
            <a:alphaModFix/>
          </a:blip>
          <a:srcRect b="0" l="0" r="22366" t="0"/>
          <a:stretch/>
        </p:blipFill>
        <p:spPr>
          <a:xfrm>
            <a:off x="274225" y="2154521"/>
            <a:ext cx="6692068" cy="4411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g3a2bc535acc_0_238"/>
          <p:cNvCxnSpPr>
            <a:endCxn id="222" idx="3"/>
          </p:cNvCxnSpPr>
          <p:nvPr/>
        </p:nvCxnSpPr>
        <p:spPr>
          <a:xfrm flipH="1">
            <a:off x="3780169" y="3796250"/>
            <a:ext cx="4508400" cy="1837800"/>
          </a:xfrm>
          <a:prstGeom prst="straightConnector1">
            <a:avLst/>
          </a:prstGeom>
          <a:noFill/>
          <a:ln cap="flat" cmpd="sng" w="329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g3a2bc535acc_0_238"/>
          <p:cNvSpPr/>
          <p:nvPr/>
        </p:nvSpPr>
        <p:spPr>
          <a:xfrm>
            <a:off x="7164603" y="2464237"/>
            <a:ext cx="3278700" cy="3268800"/>
          </a:xfrm>
          <a:prstGeom prst="rect">
            <a:avLst/>
          </a:prstGeom>
          <a:solidFill>
            <a:srgbClr val="F1B27F"/>
          </a:solidFill>
          <a:ln>
            <a:noFill/>
          </a:ln>
        </p:spPr>
        <p:txBody>
          <a:bodyPr anchorCtr="0" anchor="ctr" bIns="105275" lIns="105275" spcFirstLastPara="1" rIns="105275" wrap="square" tIns="105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72">
                <a:solidFill>
                  <a:srgbClr val="FFFFFF"/>
                </a:solidFill>
              </a:rPr>
              <a:t>Quantes gomes haurem de fer servir per fer un salt emocionant però segur des de dalt d’algun lloc concret?</a:t>
            </a:r>
            <a:endParaRPr sz="2072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72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72">
                <a:solidFill>
                  <a:srgbClr val="FFFFFF"/>
                </a:solidFill>
              </a:rPr>
              <a:t>Només tindrem una oportunitat!!</a:t>
            </a:r>
            <a:endParaRPr sz="2072">
              <a:solidFill>
                <a:srgbClr val="FFFFFF"/>
              </a:solidFill>
            </a:endParaRPr>
          </a:p>
        </p:txBody>
      </p:sp>
      <p:sp>
        <p:nvSpPr>
          <p:cNvPr id="222" name="Google Shape;222;g3a2bc535acc_0_238"/>
          <p:cNvSpPr/>
          <p:nvPr/>
        </p:nvSpPr>
        <p:spPr>
          <a:xfrm>
            <a:off x="3119269" y="5244050"/>
            <a:ext cx="660900" cy="780000"/>
          </a:xfrm>
          <a:prstGeom prst="rect">
            <a:avLst/>
          </a:prstGeom>
          <a:noFill/>
          <a:ln cap="flat" cmpd="sng" w="438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5275" lIns="105275" spcFirstLastPara="1" rIns="105275" wrap="square" tIns="105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8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2bc535acc_0_203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Recollida de dades</a:t>
            </a:r>
            <a:endParaRPr/>
          </a:p>
        </p:txBody>
      </p:sp>
      <p:graphicFrame>
        <p:nvGraphicFramePr>
          <p:cNvPr id="229" name="Google Shape;229;g3a2bc535acc_0_203"/>
          <p:cNvGraphicFramePr/>
          <p:nvPr/>
        </p:nvGraphicFramePr>
        <p:xfrm>
          <a:off x="578450" y="18761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{AAB3EC14-9658-48FA-83F0-8A5D56C83765}</a:tableStyleId>
              </a:tblPr>
              <a:tblGrid>
                <a:gridCol w="4724675"/>
                <a:gridCol w="4724675"/>
              </a:tblGrid>
              <a:tr h="54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rgbClr val="FFFFFF"/>
                          </a:solidFill>
                        </a:rPr>
                        <a:t>Número de gomes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>
                          <a:solidFill>
                            <a:srgbClr val="FFFFFF"/>
                          </a:solidFill>
                        </a:rPr>
                        <a:t>Distància baixada (mm)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  <a:tr h="5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5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5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3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5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4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5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5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5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...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5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55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230" name="Google Shape;230;g3a2bc535acc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25" y="4923994"/>
            <a:ext cx="2487900" cy="183359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a2bc535acc_0_203"/>
          <p:cNvSpPr/>
          <p:nvPr/>
        </p:nvSpPr>
        <p:spPr>
          <a:xfrm>
            <a:off x="3256725" y="4949466"/>
            <a:ext cx="1847400" cy="1808100"/>
          </a:xfrm>
          <a:prstGeom prst="rect">
            <a:avLst/>
          </a:prstGeom>
          <a:solidFill>
            <a:srgbClr val="F1B2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La primera goma que posem a la nina </a:t>
            </a:r>
            <a:r>
              <a:rPr b="1" lang="ca" u="sng">
                <a:solidFill>
                  <a:srgbClr val="FFFFFF"/>
                </a:solidFill>
              </a:rPr>
              <a:t>no</a:t>
            </a:r>
            <a:r>
              <a:rPr lang="ca">
                <a:solidFill>
                  <a:srgbClr val="FFFFFF"/>
                </a:solidFill>
              </a:rPr>
              <a:t> compta, només servirà per subjectar bé la resta de gomes.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32" name="Google Shape;232;g3a2bc535acc_0_203"/>
          <p:cNvCxnSpPr>
            <a:stCxn id="230" idx="0"/>
          </p:cNvCxnSpPr>
          <p:nvPr/>
        </p:nvCxnSpPr>
        <p:spPr>
          <a:xfrm flipH="1" rot="10800000">
            <a:off x="2012776" y="2455894"/>
            <a:ext cx="540900" cy="2468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g3a2bc535acc_0_203"/>
          <p:cNvSpPr/>
          <p:nvPr/>
        </p:nvSpPr>
        <p:spPr>
          <a:xfrm>
            <a:off x="6469925" y="3599541"/>
            <a:ext cx="3114600" cy="1067700"/>
          </a:xfrm>
          <a:prstGeom prst="rect">
            <a:avLst/>
          </a:prstGeom>
          <a:solidFill>
            <a:srgbClr val="F1B2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Representa la distància des del punt en el que deixes caure la nina fins el punt més baix al que arriba quan cau.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4" name="Google Shape;234;g3a2bc535acc_0_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925" y="4667241"/>
            <a:ext cx="3114600" cy="2090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g3a2bc535acc_0_203"/>
          <p:cNvCxnSpPr>
            <a:stCxn id="233" idx="0"/>
          </p:cNvCxnSpPr>
          <p:nvPr/>
        </p:nvCxnSpPr>
        <p:spPr>
          <a:xfrm rot="10800000">
            <a:off x="7625225" y="2321841"/>
            <a:ext cx="402000" cy="12777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2bc535acc_0_220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Anàlisi de dades</a:t>
            </a:r>
            <a:endParaRPr/>
          </a:p>
        </p:txBody>
      </p:sp>
      <p:pic>
        <p:nvPicPr>
          <p:cNvPr id="241" name="Google Shape;241;g3a2bc535acc_0_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50" y="1916767"/>
            <a:ext cx="6521653" cy="473851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a2bc535acc_0_220"/>
          <p:cNvSpPr/>
          <p:nvPr/>
        </p:nvSpPr>
        <p:spPr>
          <a:xfrm>
            <a:off x="7047759" y="2020331"/>
            <a:ext cx="3320100" cy="1285200"/>
          </a:xfrm>
          <a:prstGeom prst="rect">
            <a:avLst/>
          </a:prstGeom>
          <a:solidFill>
            <a:srgbClr val="F1B27F"/>
          </a:solidFill>
          <a:ln>
            <a:noFill/>
          </a:ln>
        </p:spPr>
        <p:txBody>
          <a:bodyPr anchorCtr="0" anchor="ctr" bIns="106600" lIns="106600" spcFirstLastPara="1" rIns="106600" wrap="square" tIns="10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98">
                <a:solidFill>
                  <a:srgbClr val="FFFFFF"/>
                </a:solidFill>
              </a:rPr>
              <a:t>1 - </a:t>
            </a:r>
            <a:r>
              <a:rPr lang="ca" sz="2098">
                <a:solidFill>
                  <a:srgbClr val="FFFFFF"/>
                </a:solidFill>
              </a:rPr>
              <a:t>Representeu les dades gràficament</a:t>
            </a:r>
            <a:endParaRPr b="1" sz="1399">
              <a:solidFill>
                <a:srgbClr val="FFFFFF"/>
              </a:solidFill>
            </a:endParaRPr>
          </a:p>
        </p:txBody>
      </p:sp>
      <p:sp>
        <p:nvSpPr>
          <p:cNvPr id="243" name="Google Shape;243;g3a2bc535acc_0_220"/>
          <p:cNvSpPr/>
          <p:nvPr/>
        </p:nvSpPr>
        <p:spPr>
          <a:xfrm>
            <a:off x="7047759" y="5301381"/>
            <a:ext cx="3320100" cy="1285200"/>
          </a:xfrm>
          <a:prstGeom prst="rect">
            <a:avLst/>
          </a:prstGeom>
          <a:solidFill>
            <a:srgbClr val="F1B27F"/>
          </a:solidFill>
          <a:ln>
            <a:noFill/>
          </a:ln>
        </p:spPr>
        <p:txBody>
          <a:bodyPr anchorCtr="0" anchor="ctr" bIns="106600" lIns="106600" spcFirstLastPara="1" rIns="106600" wrap="square" tIns="10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98">
                <a:solidFill>
                  <a:srgbClr val="FFFFFF"/>
                </a:solidFill>
              </a:rPr>
              <a:t>3 - Fer una hipòtesi</a:t>
            </a:r>
            <a:endParaRPr b="1" sz="1399">
              <a:solidFill>
                <a:srgbClr val="FFFFFF"/>
              </a:solidFill>
            </a:endParaRPr>
          </a:p>
        </p:txBody>
      </p:sp>
      <p:sp>
        <p:nvSpPr>
          <p:cNvPr id="244" name="Google Shape;244;g3a2bc535acc_0_220"/>
          <p:cNvSpPr/>
          <p:nvPr/>
        </p:nvSpPr>
        <p:spPr>
          <a:xfrm>
            <a:off x="7047759" y="3638531"/>
            <a:ext cx="3320100" cy="1285200"/>
          </a:xfrm>
          <a:prstGeom prst="rect">
            <a:avLst/>
          </a:prstGeom>
          <a:solidFill>
            <a:srgbClr val="F1B27F"/>
          </a:solidFill>
          <a:ln>
            <a:noFill/>
          </a:ln>
        </p:spPr>
        <p:txBody>
          <a:bodyPr anchorCtr="0" anchor="ctr" bIns="106600" lIns="106600" spcFirstLastPara="1" rIns="106600" wrap="square" tIns="106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098">
                <a:solidFill>
                  <a:srgbClr val="FFFFFF"/>
                </a:solidFill>
              </a:rPr>
              <a:t>2 - Modelatge matemàtic (recta regressió)</a:t>
            </a:r>
            <a:endParaRPr b="1" sz="1399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90f5502dd6_2_7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Recollida i anàlisi de dades</a:t>
            </a:r>
            <a:endParaRPr/>
          </a:p>
        </p:txBody>
      </p:sp>
      <p:pic>
        <p:nvPicPr>
          <p:cNvPr id="250" name="Google Shape;250;g390f5502dd6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250" y="2647225"/>
            <a:ext cx="5795774" cy="37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90f5502dd6_2_7"/>
          <p:cNvPicPr preferRelativeResize="0"/>
          <p:nvPr/>
        </p:nvPicPr>
        <p:blipFill rotWithShape="1">
          <a:blip r:embed="rId4">
            <a:alphaModFix/>
          </a:blip>
          <a:srcRect b="0" l="0" r="0" t="10354"/>
          <a:stretch/>
        </p:blipFill>
        <p:spPr>
          <a:xfrm>
            <a:off x="193375" y="1937991"/>
            <a:ext cx="4379175" cy="46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2bc535acc_0_260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Saltem!!!</a:t>
            </a:r>
            <a:endParaRPr/>
          </a:p>
        </p:txBody>
      </p:sp>
      <p:pic>
        <p:nvPicPr>
          <p:cNvPr id="257" name="Google Shape;257;g3a2bc535acc_0_260"/>
          <p:cNvPicPr preferRelativeResize="0"/>
          <p:nvPr/>
        </p:nvPicPr>
        <p:blipFill rotWithShape="1">
          <a:blip r:embed="rId3">
            <a:alphaModFix/>
          </a:blip>
          <a:srcRect b="0" l="0" r="22366" t="0"/>
          <a:stretch/>
        </p:blipFill>
        <p:spPr>
          <a:xfrm>
            <a:off x="1381862" y="1964975"/>
            <a:ext cx="7872824" cy="51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a2a45f58f7_0_30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Aterrem el bungee a l’aula</a:t>
            </a:r>
            <a:endParaRPr/>
          </a:p>
        </p:txBody>
      </p:sp>
      <p:pic>
        <p:nvPicPr>
          <p:cNvPr id="263" name="Google Shape;263;g3a2a45f58f7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537" y="4688250"/>
            <a:ext cx="4556789" cy="2466625"/>
          </a:xfrm>
          <a:prstGeom prst="rect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4" name="Google Shape;264;g3a2a45f58f7_0_30"/>
          <p:cNvSpPr txBox="1"/>
          <p:nvPr/>
        </p:nvSpPr>
        <p:spPr>
          <a:xfrm>
            <a:off x="457225" y="1464663"/>
            <a:ext cx="97221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Ubicació al currículum: </a:t>
            </a:r>
            <a:r>
              <a:rPr lang="ca" sz="2400"/>
              <a:t>Competències transversals i de l’àmbit matemàtic</a:t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Com </a:t>
            </a:r>
            <a:r>
              <a:rPr lang="ca" sz="2400"/>
              <a:t>organitzaríem</a:t>
            </a:r>
            <a:r>
              <a:rPr lang="ca" sz="2400"/>
              <a:t> l’aula?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a" sz="2400"/>
              <a:t>Com atenem la diversitat?</a:t>
            </a:r>
            <a:endParaRPr sz="2400"/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Com </a:t>
            </a:r>
            <a:r>
              <a:rPr lang="ca" sz="2400"/>
              <a:t>avaluaríem</a:t>
            </a:r>
            <a:r>
              <a:rPr lang="ca" sz="2400"/>
              <a:t> l’èxit de l’activitat?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>
                <a:solidFill>
                  <a:srgbClr val="000000"/>
                </a:solidFill>
              </a:rPr>
              <a:t>Interdisciplinarietat STEAM</a:t>
            </a:r>
            <a:endParaRPr sz="4800"/>
          </a:p>
        </p:txBody>
      </p:sp>
      <p:pic>
        <p:nvPicPr>
          <p:cNvPr id="265" name="Google Shape;265;g3a2a45f58f7_0_30" title="Captura desde 2025-11-18 10-30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975" y="4484563"/>
            <a:ext cx="4083578" cy="28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90f5502dd6_1_4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Aterrem el bungee a l’aula</a:t>
            </a:r>
            <a:endParaRPr/>
          </a:p>
        </p:txBody>
      </p:sp>
      <p:pic>
        <p:nvPicPr>
          <p:cNvPr id="271" name="Google Shape;271;g390f5502dd6_1_4" title="Captura desde 2025-11-18 10-31-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38" y="1411500"/>
            <a:ext cx="10389474" cy="598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a2a45f58f7_0_40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Tancament</a:t>
            </a:r>
            <a:endParaRPr/>
          </a:p>
        </p:txBody>
      </p:sp>
      <p:sp>
        <p:nvSpPr>
          <p:cNvPr id="277" name="Google Shape;277;g3a2a45f58f7_0_40"/>
          <p:cNvSpPr txBox="1"/>
          <p:nvPr>
            <p:ph idx="2" type="title"/>
          </p:nvPr>
        </p:nvSpPr>
        <p:spPr>
          <a:xfrm>
            <a:off x="5740262" y="1878077"/>
            <a:ext cx="3172200" cy="4665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Què ens emportem del taller d’avui?</a:t>
            </a:r>
            <a:endParaRPr/>
          </a:p>
        </p:txBody>
      </p:sp>
      <p:pic>
        <p:nvPicPr>
          <p:cNvPr id="278" name="Google Shape;278;g3a2a45f58f7_0_40"/>
          <p:cNvPicPr preferRelativeResize="0"/>
          <p:nvPr/>
        </p:nvPicPr>
        <p:blipFill rotWithShape="1">
          <a:blip r:embed="rId3">
            <a:alphaModFix/>
          </a:blip>
          <a:srcRect b="22661" l="33844" r="0" t="21767"/>
          <a:stretch/>
        </p:blipFill>
        <p:spPr>
          <a:xfrm>
            <a:off x="1296702" y="2725052"/>
            <a:ext cx="8043136" cy="42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a2a45f58f7_0_40"/>
          <p:cNvSpPr txBox="1"/>
          <p:nvPr/>
        </p:nvSpPr>
        <p:spPr>
          <a:xfrm>
            <a:off x="2016513" y="1878077"/>
            <a:ext cx="2608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Què ens ha costat més?</a:t>
            </a:r>
            <a:endParaRPr sz="24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>
          <a:xfrm>
            <a:off x="9839527" y="121295"/>
            <a:ext cx="603719" cy="466427"/>
            <a:chOff x="6639127" y="273695"/>
            <a:chExt cx="603719" cy="466427"/>
          </a:xfrm>
        </p:grpSpPr>
        <p:sp>
          <p:nvSpPr>
            <p:cNvPr id="119" name="Google Shape;119;p2"/>
            <p:cNvSpPr/>
            <p:nvPr/>
          </p:nvSpPr>
          <p:spPr>
            <a:xfrm rot="3705016">
              <a:off x="6692704" y="345403"/>
              <a:ext cx="273813" cy="285354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FF4F0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8662742">
              <a:off x="6823244" y="548748"/>
              <a:ext cx="167920" cy="157179"/>
            </a:xfrm>
            <a:prstGeom prst="ellipse">
              <a:avLst/>
            </a:prstGeom>
            <a:solidFill>
              <a:srgbClr val="2F3C4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8663149">
              <a:off x="6840317" y="342102"/>
              <a:ext cx="339502" cy="325517"/>
            </a:xfrm>
            <a:prstGeom prst="donut">
              <a:avLst>
                <a:gd fmla="val 1431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FF4F04"/>
              </a:outerShdw>
            </a:effectLst>
          </p:spPr>
          <p:txBody>
            <a:bodyPr anchorCtr="0" anchor="ctr" bIns="65175" lIns="65175" spcFirstLastPara="1" rIns="65175" wrap="square" tIns="651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2"/>
          <p:cNvSpPr/>
          <p:nvPr/>
        </p:nvSpPr>
        <p:spPr>
          <a:xfrm rot="3704957">
            <a:off x="2493007" y="1790434"/>
            <a:ext cx="3466287" cy="3452431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4F0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65175" lIns="65175" spcFirstLastPara="1" rIns="65175" wrap="square" tIns="65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 rot="-8662841">
            <a:off x="4209523" y="4243258"/>
            <a:ext cx="2031604" cy="1984383"/>
          </a:xfrm>
          <a:prstGeom prst="ellipse">
            <a:avLst/>
          </a:prstGeom>
          <a:solidFill>
            <a:srgbClr val="2F3C4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65175" lIns="65175" spcFirstLastPara="1" rIns="65175" wrap="square" tIns="65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 rot="-8663186">
            <a:off x="4410291" y="1761124"/>
            <a:ext cx="4107567" cy="4001202"/>
          </a:xfrm>
          <a:prstGeom prst="donut">
            <a:avLst>
              <a:gd fmla="val 14314" name="adj"/>
            </a:avLst>
          </a:prstGeom>
          <a:solidFill>
            <a:srgbClr val="FFFFFF"/>
          </a:solidFill>
          <a:ln cap="flat" cmpd="sng" w="19050">
            <a:solidFill>
              <a:srgbClr val="FF4F04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 dir="17340000" dist="19050">
              <a:srgbClr val="FF4F04">
                <a:alpha val="51764"/>
              </a:srgbClr>
            </a:outerShdw>
          </a:effectLst>
        </p:spPr>
        <p:txBody>
          <a:bodyPr anchorCtr="0" anchor="ctr" bIns="65175" lIns="65175" spcFirstLastPara="1" rIns="65175" wrap="square" tIns="65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737475" y="3414850"/>
            <a:ext cx="3063600" cy="47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a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Metodologies</a:t>
            </a:r>
            <a:endParaRPr b="1" i="0" sz="3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7043425" y="3414850"/>
            <a:ext cx="3063600" cy="47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a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Perspectives</a:t>
            </a:r>
            <a:endParaRPr b="1" i="0" sz="3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3599700" y="6017250"/>
            <a:ext cx="3063600" cy="47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a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Tecnologies</a:t>
            </a:r>
            <a:endParaRPr b="1" i="0" sz="3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00" y="3709500"/>
            <a:ext cx="3688976" cy="30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ca"/>
              <a:t>Resolució de problemes</a:t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6908234" y="3709510"/>
            <a:ext cx="3270900" cy="2640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FF4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ca" sz="23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Quant de temps necessitem per a fer totes les barreges possibles d’una baralla de cartes?</a:t>
            </a:r>
            <a:endParaRPr b="0" i="0" sz="23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435711" y="3055163"/>
            <a:ext cx="2948100" cy="444000"/>
          </a:xfrm>
          <a:prstGeom prst="rect">
            <a:avLst/>
          </a:prstGeom>
          <a:solidFill>
            <a:srgbClr val="FF4F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a" sz="3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EXERCICI</a:t>
            </a:r>
            <a:endParaRPr b="1" i="0" sz="3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7069633" y="3055180"/>
            <a:ext cx="2948100" cy="444000"/>
          </a:xfrm>
          <a:prstGeom prst="rect">
            <a:avLst/>
          </a:prstGeom>
          <a:solidFill>
            <a:srgbClr val="FF4F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a" sz="3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PROBLEMA</a:t>
            </a:r>
            <a:endParaRPr b="1" i="0" sz="3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029796" y="4288564"/>
            <a:ext cx="2341200" cy="525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4739475" y="3709503"/>
            <a:ext cx="7149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Vs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4629198" y="4814470"/>
            <a:ext cx="1142400" cy="7230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6265" y="5933375"/>
            <a:ext cx="1533334" cy="13380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525" y="6050968"/>
            <a:ext cx="1826637" cy="133805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6"/>
          <p:cNvSpPr txBox="1"/>
          <p:nvPr/>
        </p:nvSpPr>
        <p:spPr>
          <a:xfrm>
            <a:off x="405500" y="1605863"/>
            <a:ext cx="95898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 l’escola sovint també confonem la resolució de problemes amb la compleció d’exercicis.</a:t>
            </a:r>
            <a:endParaRPr sz="1800">
              <a:solidFill>
                <a:srgbClr val="595959"/>
              </a:solidFill>
              <a:highlight>
                <a:srgbClr val="FFFF00"/>
              </a:highlight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ca"/>
              <a:t>Resolució de problemes</a:t>
            </a:r>
            <a:endParaRPr/>
          </a:p>
        </p:txBody>
      </p:sp>
      <p:sp>
        <p:nvSpPr>
          <p:cNvPr id="148" name="Google Shape;148;p7"/>
          <p:cNvSpPr txBox="1"/>
          <p:nvPr>
            <p:ph idx="2" type="title"/>
          </p:nvPr>
        </p:nvSpPr>
        <p:spPr>
          <a:xfrm>
            <a:off x="193375" y="1660675"/>
            <a:ext cx="10249800" cy="54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ca" sz="3100">
                <a:solidFill>
                  <a:srgbClr val="434343"/>
                </a:solidFill>
              </a:rPr>
              <a:t>Fer exercicis </a:t>
            </a:r>
            <a:r>
              <a:rPr b="1" lang="ca" sz="3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NO</a:t>
            </a:r>
            <a:r>
              <a:rPr lang="ca" sz="3100">
                <a:solidFill>
                  <a:srgbClr val="434343"/>
                </a:solidFill>
              </a:rPr>
              <a:t> és resoldre problemes. </a:t>
            </a:r>
            <a:endParaRPr sz="31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 sz="31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800"/>
              <a:buNone/>
            </a:pPr>
            <a:r>
              <a:rPr lang="ca" sz="2700">
                <a:solidFill>
                  <a:srgbClr val="434343"/>
                </a:solidFill>
              </a:rPr>
              <a:t>Resoldre problemes és una dinàmica (STEAM) d’aula més que una activitat concreta.</a:t>
            </a:r>
            <a:endParaRPr sz="27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800"/>
              <a:buNone/>
            </a:pPr>
            <a:r>
              <a:rPr lang="ca">
                <a:solidFill>
                  <a:srgbClr val="434343"/>
                </a:solidFill>
              </a:rPr>
              <a:t>Diferenciem un exercici d’un problema perquè per resoldre un problema s’han de mobilitzar diverses habilitats i s’han de donar diferents condicions.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800"/>
              <a:buNone/>
            </a:pPr>
            <a:r>
              <a:rPr lang="ca">
                <a:solidFill>
                  <a:srgbClr val="434343"/>
                </a:solidFill>
              </a:rPr>
              <a:t>Vídeo explicatiu Resolució de problemes: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800"/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https://www.youtube.com/watch?v=ckCxbqFaZTc&amp;t=267s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ca"/>
              <a:t>Resolució de problemes</a:t>
            </a:r>
            <a:endParaRPr/>
          </a:p>
        </p:txBody>
      </p:sp>
      <p:sp>
        <p:nvSpPr>
          <p:cNvPr id="154" name="Google Shape;154;p10"/>
          <p:cNvSpPr txBox="1"/>
          <p:nvPr/>
        </p:nvSpPr>
        <p:spPr>
          <a:xfrm>
            <a:off x="2366125" y="1462625"/>
            <a:ext cx="5783100" cy="466500"/>
          </a:xfrm>
          <a:prstGeom prst="rect">
            <a:avLst/>
          </a:prstGeom>
          <a:solidFill>
            <a:srgbClr val="FF4F0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" sz="2200">
                <a:latin typeface="Roboto"/>
                <a:ea typeface="Roboto"/>
                <a:cs typeface="Roboto"/>
                <a:sym typeface="Roboto"/>
              </a:rPr>
              <a:t>D’exercici a problema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0"/>
          <p:cNvSpPr/>
          <p:nvPr/>
        </p:nvSpPr>
        <p:spPr>
          <a:xfrm>
            <a:off x="6112750" y="2256299"/>
            <a:ext cx="3787800" cy="2252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" sz="22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Quantes vegades batega el cor d’una persona en tota la seva vida?</a:t>
            </a:r>
            <a:endParaRPr b="0" i="0" sz="22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6" name="Google Shape;156;p10"/>
          <p:cNvSpPr/>
          <p:nvPr/>
        </p:nvSpPr>
        <p:spPr>
          <a:xfrm>
            <a:off x="880850" y="2256299"/>
            <a:ext cx="3907200" cy="2252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" sz="22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Quantes vegades ha bategat el cor d’una persona de 80 anys en tota la seva vida, si suposem una mitjana de 72 batecs per minut?</a:t>
            </a:r>
            <a:endParaRPr b="0" i="0" sz="22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983000" y="2960225"/>
            <a:ext cx="934800" cy="46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 rot="-1273640">
            <a:off x="492040" y="1944205"/>
            <a:ext cx="1228771" cy="46663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EXERCICI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 rot="1122508">
            <a:off x="8563874" y="2087976"/>
            <a:ext cx="1689150" cy="47064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PROBLEMA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880850" y="6823225"/>
            <a:ext cx="9562200" cy="466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a" sz="15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Activitat extreta del banc de recursos “ARC”:</a:t>
            </a:r>
            <a:r>
              <a:rPr lang="ca" sz="15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b="0" i="0" lang="ca" sz="1500" u="sng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http://apliense.xtec.cat/arc/node/70</a:t>
            </a:r>
            <a:endParaRPr b="0" i="0" sz="15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aphicFrame>
        <p:nvGraphicFramePr>
          <p:cNvPr id="161" name="Google Shape;161;p10"/>
          <p:cNvGraphicFramePr/>
          <p:nvPr/>
        </p:nvGraphicFramePr>
        <p:xfrm>
          <a:off x="449250" y="475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{AAB3EC14-9658-48FA-83F0-8A5D56C83765}</a:tableStyleId>
              </a:tblPr>
              <a:tblGrid>
                <a:gridCol w="4996900"/>
                <a:gridCol w="4996900"/>
              </a:tblGrid>
              <a:tr h="40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Enunciat tancat</a:t>
                      </a:r>
                      <a:endParaRPr b="1"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Enunciat obert</a:t>
                      </a:r>
                      <a:endParaRPr b="1"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Condueix a la solució (</a:t>
                      </a: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única)</a:t>
                      </a:r>
                      <a:endParaRPr b="1"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Convida a fer preguntes per a resoldre’l</a:t>
                      </a:r>
                      <a:endParaRPr b="1"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</a:t>
                      </a: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centra en la repetició algorísmica</a:t>
                      </a:r>
                      <a:endParaRPr b="1"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Potencia la curiositat</a:t>
                      </a:r>
                      <a:endParaRPr b="1"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Camins molt acotats per arribar a la solució</a:t>
                      </a:r>
                      <a:endParaRPr b="1"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Múltiples</a:t>
                      </a:r>
                      <a:r>
                        <a:rPr b="1" lang="ca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maneres d’arribar a la solució</a:t>
                      </a:r>
                      <a:endParaRPr b="1"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ca"/>
              <a:t>Resolució de problemes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2604517" y="1481650"/>
            <a:ext cx="5445600" cy="996600"/>
          </a:xfrm>
          <a:prstGeom prst="rect">
            <a:avLst/>
          </a:prstGeom>
          <a:solidFill>
            <a:srgbClr val="FF4F0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a" sz="3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Enriquir competencialment una activitat</a:t>
            </a:r>
            <a:endParaRPr b="1" i="0" sz="3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4428373" y="4116535"/>
            <a:ext cx="1802100" cy="74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498174" y="4116535"/>
            <a:ext cx="3148800" cy="618300"/>
          </a:xfrm>
          <a:prstGeom prst="rect">
            <a:avLst/>
          </a:prstGeom>
          <a:solidFill>
            <a:srgbClr val="2F3C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Pràctica reproductiva</a:t>
            </a:r>
            <a:endParaRPr b="1" i="0" sz="2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6959826" y="4116535"/>
            <a:ext cx="3148800" cy="618300"/>
          </a:xfrm>
          <a:prstGeom prst="rect">
            <a:avLst/>
          </a:prstGeom>
          <a:solidFill>
            <a:srgbClr val="2F3C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Pràctica productiva</a:t>
            </a:r>
            <a:endParaRPr b="1" i="0" sz="2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3905975" y="3138248"/>
            <a:ext cx="2658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No sempre “literals”</a:t>
            </a:r>
            <a:endParaRPr b="0" i="0" sz="18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No sempre aritmètics</a:t>
            </a:r>
            <a:endParaRPr b="0" i="0" sz="18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3782348" y="4755539"/>
            <a:ext cx="31488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" sz="18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Presentar-los en diferents formats (oral, imatge, vídeo, viscut, en forma de joc, etc)</a:t>
            </a:r>
            <a:endParaRPr b="0" i="0" sz="18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4030089" y="6067199"/>
            <a:ext cx="2658000" cy="825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Fer preguntes</a:t>
            </a:r>
            <a:endParaRPr b="1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1091975" y="4723366"/>
            <a:ext cx="1596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(EXERCICIS)</a:t>
            </a:r>
            <a:endParaRPr b="0" i="0" sz="18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7646606" y="4710936"/>
            <a:ext cx="18639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(PROBLEMES)</a:t>
            </a:r>
            <a:endParaRPr b="0" i="0" sz="18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" name="Google Shape;176;p9"/>
          <p:cNvSpPr txBox="1"/>
          <p:nvPr/>
        </p:nvSpPr>
        <p:spPr>
          <a:xfrm rot="-1417595">
            <a:off x="7005072" y="2274383"/>
            <a:ext cx="3512204" cy="960127"/>
          </a:xfrm>
          <a:prstGeom prst="rect">
            <a:avLst/>
          </a:prstGeom>
          <a:noFill/>
          <a:ln cap="flat" cmpd="sng" w="9525">
            <a:solidFill>
              <a:srgbClr val="FF4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" sz="1400" u="sng" cap="none" strike="noStrike">
                <a:solidFill>
                  <a:srgbClr val="0097A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Preguntes que poden servir d’indicadors del nivell de riquesa competencial d’una activitat (Cesire Creamat)</a:t>
            </a:r>
            <a:endParaRPr b="0" i="0" sz="1400" u="none" cap="none" strike="noStrike">
              <a:solidFill>
                <a:srgbClr val="2F3C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ca"/>
              <a:t>Resolució de problemes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3225836" y="1554700"/>
            <a:ext cx="3809700" cy="536700"/>
          </a:xfrm>
          <a:prstGeom prst="rect">
            <a:avLst/>
          </a:prstGeom>
          <a:solidFill>
            <a:srgbClr val="FF4F0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CARACTERÍSTIQUES FONAMENTALS</a:t>
            </a:r>
            <a:endParaRPr b="1" i="0" sz="2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6848225" y="5276250"/>
            <a:ext cx="3594900" cy="2056800"/>
          </a:xfrm>
          <a:prstGeom prst="triangle">
            <a:avLst>
              <a:gd fmla="val 50000" name="adj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INVESTIGAR</a:t>
            </a:r>
            <a:endParaRPr b="1" i="0" sz="2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1700">
                <a:latin typeface="Roboto"/>
                <a:ea typeface="Roboto"/>
                <a:cs typeface="Roboto"/>
                <a:sym typeface="Roboto"/>
              </a:rPr>
              <a:t>Com guiem la investigació?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4015813" y="3590650"/>
            <a:ext cx="2604900" cy="21957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COOPERAR</a:t>
            </a:r>
            <a:endParaRPr b="1" i="0" sz="2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3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1700">
                <a:latin typeface="Roboto"/>
                <a:ea typeface="Roboto"/>
                <a:cs typeface="Roboto"/>
                <a:sym typeface="Roboto"/>
              </a:rPr>
              <a:t>Com assegurem la cooperació?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423338" y="6037175"/>
            <a:ext cx="2572500" cy="1296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COMPRENDRE</a:t>
            </a:r>
            <a:endParaRPr b="1" i="0" sz="2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1700">
                <a:latin typeface="Roboto"/>
                <a:ea typeface="Roboto"/>
                <a:cs typeface="Roboto"/>
                <a:sym typeface="Roboto"/>
              </a:rPr>
              <a:t>Com donem suport a la comprensió?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193375" y="2206950"/>
            <a:ext cx="3032424" cy="2195748"/>
          </a:xfrm>
          <a:prstGeom prst="cloud">
            <a:avLst/>
          </a:prstGeom>
          <a:solidFill>
            <a:srgbClr val="EAD1D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CREAR</a:t>
            </a:r>
            <a:endParaRPr b="1" i="0" sz="2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1700">
                <a:latin typeface="Roboto"/>
                <a:ea typeface="Roboto"/>
                <a:cs typeface="Roboto"/>
                <a:sym typeface="Roboto"/>
              </a:rPr>
              <a:t>Com creem la necessitat de comprendre, interpretar i investigar?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11"/>
          <p:cNvSpPr/>
          <p:nvPr/>
        </p:nvSpPr>
        <p:spPr>
          <a:xfrm rot="-46">
            <a:off x="6620717" y="1880578"/>
            <a:ext cx="4071276" cy="3077298"/>
          </a:xfrm>
          <a:prstGeom prst="irregularSeal2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ERRAR</a:t>
            </a:r>
            <a:endParaRPr b="1" i="0" sz="24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1600">
                <a:latin typeface="Roboto"/>
                <a:ea typeface="Roboto"/>
                <a:cs typeface="Roboto"/>
                <a:sym typeface="Roboto"/>
              </a:rPr>
              <a:t>Com convertim l’error en una oportunitat d’aprenentatge?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" name="Google Shape;188;p11"/>
          <p:cNvCxnSpPr>
            <a:stCxn id="184" idx="5"/>
            <a:endCxn id="183" idx="1"/>
          </p:cNvCxnSpPr>
          <p:nvPr/>
        </p:nvCxnSpPr>
        <p:spPr>
          <a:xfrm>
            <a:off x="6239234" y="5464797"/>
            <a:ext cx="1507800" cy="8400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11"/>
          <p:cNvCxnSpPr>
            <a:stCxn id="186" idx="1"/>
          </p:cNvCxnSpPr>
          <p:nvPr/>
        </p:nvCxnSpPr>
        <p:spPr>
          <a:xfrm flipH="1">
            <a:off x="1162687" y="4400360"/>
            <a:ext cx="546900" cy="16416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11"/>
          <p:cNvCxnSpPr>
            <a:stCxn id="186" idx="0"/>
            <a:endCxn id="184" idx="1"/>
          </p:cNvCxnSpPr>
          <p:nvPr/>
        </p:nvCxnSpPr>
        <p:spPr>
          <a:xfrm>
            <a:off x="3223272" y="3304824"/>
            <a:ext cx="1173900" cy="6075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1"/>
          <p:cNvCxnSpPr>
            <a:stCxn id="183" idx="0"/>
          </p:cNvCxnSpPr>
          <p:nvPr/>
        </p:nvCxnSpPr>
        <p:spPr>
          <a:xfrm rot="10800000">
            <a:off x="8489375" y="4322850"/>
            <a:ext cx="156300" cy="9534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11"/>
          <p:cNvCxnSpPr>
            <a:stCxn id="185" idx="3"/>
          </p:cNvCxnSpPr>
          <p:nvPr/>
        </p:nvCxnSpPr>
        <p:spPr>
          <a:xfrm>
            <a:off x="2995838" y="6685175"/>
            <a:ext cx="4394700" cy="507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11"/>
          <p:cNvCxnSpPr>
            <a:stCxn id="184" idx="7"/>
          </p:cNvCxnSpPr>
          <p:nvPr/>
        </p:nvCxnSpPr>
        <p:spPr>
          <a:xfrm flipH="1" rot="10800000">
            <a:off x="6239234" y="3126203"/>
            <a:ext cx="667500" cy="7860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11"/>
          <p:cNvCxnSpPr>
            <a:stCxn id="184" idx="3"/>
          </p:cNvCxnSpPr>
          <p:nvPr/>
        </p:nvCxnSpPr>
        <p:spPr>
          <a:xfrm flipH="1">
            <a:off x="2979491" y="5464797"/>
            <a:ext cx="1417800" cy="6555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2a45f58f7_0_20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Salt de Bungee</a:t>
            </a:r>
            <a:endParaRPr/>
          </a:p>
        </p:txBody>
      </p:sp>
      <p:sp>
        <p:nvSpPr>
          <p:cNvPr id="200" name="Google Shape;200;g3a2a45f58f7_0_20"/>
          <p:cNvSpPr txBox="1"/>
          <p:nvPr/>
        </p:nvSpPr>
        <p:spPr>
          <a:xfrm>
            <a:off x="6455283" y="2231575"/>
            <a:ext cx="3756900" cy="4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900" lIns="99900" spcFirstLastPara="1" rIns="99900" wrap="square" tIns="99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278">
                <a:solidFill>
                  <a:srgbClr val="000000"/>
                </a:solidFill>
              </a:rPr>
              <a:t>Quines característiques ha de tenir el salt per tal que sigui excitant i a la vegada segur?</a:t>
            </a:r>
            <a:endParaRPr sz="3278">
              <a:solidFill>
                <a:srgbClr val="000000"/>
              </a:solidFill>
            </a:endParaRPr>
          </a:p>
        </p:txBody>
      </p:sp>
      <p:pic>
        <p:nvPicPr>
          <p:cNvPr descr="The POV video of &quot;Bungee Jumping&quot; attraction @ Aqualandia (Venice, Italy) --- L'adrenalinica esperienza del salto nel vuoto con visuale in prima persona dall'alto della torre del Bungee Jumping del parco acquatico Aqualandia (Jesolo Lido, Venezia) --- Parksmania.it il primo portale italiano dedicato ai parchi divertimento. www.parksmania.it --- Parksmania.it The first Italian Internet portal about amusement parks ---" id="201" name="Google Shape;201;g3a2a45f58f7_0_20" title="Aqualandia: BUNGEE JUMPING (POV) 20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13" y="2231575"/>
            <a:ext cx="5885831" cy="441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0f5502dd6_2_0"/>
          <p:cNvSpPr txBox="1"/>
          <p:nvPr>
            <p:ph type="title"/>
          </p:nvPr>
        </p:nvSpPr>
        <p:spPr>
          <a:xfrm>
            <a:off x="193375" y="668950"/>
            <a:ext cx="10249800" cy="466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Conversa d’escalfament</a:t>
            </a:r>
            <a:endParaRPr/>
          </a:p>
        </p:txBody>
      </p:sp>
      <p:sp>
        <p:nvSpPr>
          <p:cNvPr id="207" name="Google Shape;207;g390f5502dd6_2_0"/>
          <p:cNvSpPr txBox="1"/>
          <p:nvPr/>
        </p:nvSpPr>
        <p:spPr>
          <a:xfrm>
            <a:off x="193375" y="1491276"/>
            <a:ext cx="10249800" cy="58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4063" lvl="0" marL="457200" rtl="0" algn="l">
              <a:spcBef>
                <a:spcPts val="0"/>
              </a:spcBef>
              <a:spcAft>
                <a:spcPts val="0"/>
              </a:spcAft>
              <a:buSzPts val="3078"/>
              <a:buChar char="-"/>
            </a:pPr>
            <a:r>
              <a:rPr lang="ca" sz="3078"/>
              <a:t>Quines característiques ha de tenir el salt per tal que sigui excitant i a la vegada segur?</a:t>
            </a:r>
            <a:endParaRPr sz="307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78"/>
          </a:p>
          <a:p>
            <a:pPr indent="-424063" lvl="0" marL="457200" rtl="0" algn="l">
              <a:spcBef>
                <a:spcPts val="0"/>
              </a:spcBef>
              <a:spcAft>
                <a:spcPts val="0"/>
              </a:spcAft>
              <a:buSzPts val="3078"/>
              <a:buChar char="-"/>
            </a:pPr>
            <a:r>
              <a:rPr lang="ca" sz="3078"/>
              <a:t>Què passarà si la corda és molt llarga? I si és molt curta?</a:t>
            </a:r>
            <a:endParaRPr sz="307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78"/>
          </a:p>
          <a:p>
            <a:pPr indent="-424063" lvl="0" marL="457200" rtl="0" algn="l">
              <a:spcBef>
                <a:spcPts val="0"/>
              </a:spcBef>
              <a:spcAft>
                <a:spcPts val="0"/>
              </a:spcAft>
              <a:buSzPts val="3078"/>
              <a:buChar char="-"/>
            </a:pPr>
            <a:r>
              <a:rPr lang="ca" sz="3078"/>
              <a:t>Quins factors hem de tenir en compte?</a:t>
            </a:r>
            <a:endParaRPr sz="3078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78"/>
          </a:p>
          <a:p>
            <a:pPr indent="-424063" lvl="0" marL="457200" rtl="0" algn="l">
              <a:spcBef>
                <a:spcPts val="0"/>
              </a:spcBef>
              <a:spcAft>
                <a:spcPts val="0"/>
              </a:spcAft>
              <a:buSzPts val="3078"/>
              <a:buChar char="-"/>
            </a:pPr>
            <a:r>
              <a:rPr lang="ca" sz="3078"/>
              <a:t>Què passarà si canviem de material?</a:t>
            </a:r>
            <a:endParaRPr sz="307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78"/>
          </a:p>
          <a:p>
            <a:pPr indent="-424063" lvl="0" marL="457200" rtl="0" algn="l">
              <a:spcBef>
                <a:spcPts val="0"/>
              </a:spcBef>
              <a:spcAft>
                <a:spcPts val="0"/>
              </a:spcAft>
              <a:buSzPts val="3078"/>
              <a:buChar char="-"/>
            </a:pPr>
            <a:r>
              <a:rPr lang="ca" sz="3078"/>
              <a:t>Si treballem amb gomes elàstiques, quantes en necessitarem? (prediccions)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